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x="18288000" cy="10287000"/>
  <p:notesSz cx="6858000" cy="9144000"/>
  <p:embeddedFontLst>
    <p:embeddedFont>
      <p:font typeface="Oswald Bold" charset="1" panose="00000800000000000000"/>
      <p:regular r:id="rId85"/>
    </p:embeddedFont>
    <p:embeddedFont>
      <p:font typeface="Calibri (MS)" charset="1" panose="020F0502020204030204"/>
      <p:regular r:id="rId86"/>
    </p:embeddedFont>
    <p:embeddedFont>
      <p:font typeface="Calibri (MS) Bold" charset="1" panose="020F0702030404030204"/>
      <p:regular r:id="rId87"/>
    </p:embeddedFont>
    <p:embeddedFont>
      <p:font typeface="Russo One" charset="1" panose="02000503050000020004"/>
      <p:regular r:id="rId88"/>
    </p:embeddedFont>
    <p:embeddedFont>
      <p:font typeface="Inter" charset="1" panose="020B0502030000000004"/>
      <p:regular r:id="rId89"/>
    </p:embeddedFont>
    <p:embeddedFont>
      <p:font typeface="Body Text" charset="1" panose="02000503040000020004"/>
      <p:regular r:id="rId90"/>
    </p:embeddedFont>
    <p:embeddedFont>
      <p:font typeface="Consolas" charset="1" panose="020B0609020204030204"/>
      <p:regular r:id="rId91"/>
    </p:embeddedFont>
    <p:embeddedFont>
      <p:font typeface="Calibri (MS) Italics" charset="1" panose="020F05020202040A0204"/>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13" Target="../media/image13.png" Type="http://schemas.openxmlformats.org/officeDocument/2006/relationships/image"/><Relationship Id="rId14" Target="../media/image14.png" Type="http://schemas.openxmlformats.org/officeDocument/2006/relationships/image"/><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6.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5.png" Type="http://schemas.openxmlformats.org/officeDocument/2006/relationships/image"/><Relationship Id="rId8" Target="../media/image5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6.png" Type="http://schemas.openxmlformats.org/officeDocument/2006/relationships/image"/><Relationship Id="rId8" Target="../media/image5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7.png" Type="http://schemas.openxmlformats.org/officeDocument/2006/relationships/image"/><Relationship Id="rId8" Target="../media/image5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8.png" Type="http://schemas.openxmlformats.org/officeDocument/2006/relationships/image"/><Relationship Id="rId8" Target="../media/image5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5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4.png" Type="http://schemas.openxmlformats.org/officeDocument/2006/relationships/image"/><Relationship Id="rId8" Target="../media/image6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6.png" Type="http://schemas.openxmlformats.org/officeDocument/2006/relationships/image"/><Relationship Id="rId8" Target="../media/image61.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7.png" Type="http://schemas.openxmlformats.org/officeDocument/2006/relationships/image"/><Relationship Id="rId8" Target="../media/image6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8.png" Type="http://schemas.openxmlformats.org/officeDocument/2006/relationships/image"/><Relationship Id="rId8" Target="../media/image6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69.png" Type="http://schemas.openxmlformats.org/officeDocument/2006/relationships/image"/><Relationship Id="rId8" Target="../media/image61.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70.png" Type="http://schemas.openxmlformats.org/officeDocument/2006/relationships/image"/><Relationship Id="rId8" Target="../media/image6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73.png" Type="http://schemas.openxmlformats.org/officeDocument/2006/relationships/image"/><Relationship Id="rId8" Target="../media/image72.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74.png" Type="http://schemas.openxmlformats.org/officeDocument/2006/relationships/image"/><Relationship Id="rId8" Target="../media/image72.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75.png" Type="http://schemas.openxmlformats.org/officeDocument/2006/relationships/image"/><Relationship Id="rId8" Target="../media/image76.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7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80.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81.jpeg" Type="http://schemas.openxmlformats.org/officeDocument/2006/relationships/image"/><Relationship Id="rId8" Target="../media/image82.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83.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8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83.png" Type="http://schemas.openxmlformats.org/officeDocument/2006/relationships/image"/><Relationship Id="rId8" Target="../media/image8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85.jpeg" Type="http://schemas.openxmlformats.org/officeDocument/2006/relationships/image"/><Relationship Id="rId8" Target="../media/image86.jpe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87.png" Type="http://schemas.openxmlformats.org/officeDocument/2006/relationships/image"/><Relationship Id="rId8" Target="../media/image88.jpe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89.jpe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90.png" Type="http://schemas.openxmlformats.org/officeDocument/2006/relationships/image"/><Relationship Id="rId8" Target="../media/image91.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92.jpe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93.png" Type="http://schemas.openxmlformats.org/officeDocument/2006/relationships/image"/><Relationship Id="rId8" Target="../media/image94.jpeg" Type="http://schemas.openxmlformats.org/officeDocument/2006/relationships/image"/><Relationship Id="rId9" Target="../media/image82.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https://ece.iisc.ac.in/~pvkece/pdfs/InfoTheoryNotes/Wiley_-_2006_-_Elements_of_Information_Theory_2nd_Ed%20(1).pdf" TargetMode="External" Type="http://schemas.openxmlformats.org/officeDocument/2006/relationships/hyperlink"/></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png" Type="http://schemas.openxmlformats.org/officeDocument/2006/relationships/image"/><Relationship Id="rId12" Target="../media/image100.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95.png" Type="http://schemas.openxmlformats.org/officeDocument/2006/relationships/image"/><Relationship Id="rId8" Target="../media/image96.svg" Type="http://schemas.openxmlformats.org/officeDocument/2006/relationships/image"/><Relationship Id="rId9" Target="../media/image97.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52" t="0" r="0" b="-9304"/>
            </a:stretch>
          </a:blipFill>
        </p:spPr>
      </p:sp>
      <p:grpSp>
        <p:nvGrpSpPr>
          <p:cNvPr name="Group 3" id="3"/>
          <p:cNvGrpSpPr/>
          <p:nvPr/>
        </p:nvGrpSpPr>
        <p:grpSpPr>
          <a:xfrm rot="0">
            <a:off x="2999593" y="1922510"/>
            <a:ext cx="12288814" cy="2151741"/>
            <a:chOff x="0" y="0"/>
            <a:chExt cx="16385085" cy="2868988"/>
          </a:xfrm>
        </p:grpSpPr>
        <p:sp>
          <p:nvSpPr>
            <p:cNvPr name="TextBox 4" id="4"/>
            <p:cNvSpPr txBox="true"/>
            <p:nvPr/>
          </p:nvSpPr>
          <p:spPr>
            <a:xfrm rot="0">
              <a:off x="0" y="-28575"/>
              <a:ext cx="16385085" cy="1785781"/>
            </a:xfrm>
            <a:prstGeom prst="rect">
              <a:avLst/>
            </a:prstGeom>
          </p:spPr>
          <p:txBody>
            <a:bodyPr anchor="t" rtlCol="false" tIns="0" lIns="0" bIns="0" rIns="0">
              <a:spAutoFit/>
            </a:bodyPr>
            <a:lstStyle/>
            <a:p>
              <a:pPr algn="ctr">
                <a:lnSpc>
                  <a:spcPts val="10788"/>
                </a:lnSpc>
              </a:pPr>
              <a:r>
                <a:rPr lang="en-US" b="true" sz="8700">
                  <a:solidFill>
                    <a:srgbClr val="FFFFFF"/>
                  </a:solidFill>
                  <a:latin typeface="Oswald Bold"/>
                  <a:ea typeface="Oswald Bold"/>
                  <a:cs typeface="Oswald Bold"/>
                  <a:sym typeface="Oswald Bold"/>
                </a:rPr>
                <a:t>Polar Codes</a:t>
              </a:r>
            </a:p>
          </p:txBody>
        </p:sp>
        <p:sp>
          <p:nvSpPr>
            <p:cNvPr name="TextBox 5" id="5"/>
            <p:cNvSpPr txBox="true"/>
            <p:nvPr/>
          </p:nvSpPr>
          <p:spPr>
            <a:xfrm rot="0">
              <a:off x="0" y="2225073"/>
              <a:ext cx="16385085" cy="643898"/>
            </a:xfrm>
            <a:prstGeom prst="rect">
              <a:avLst/>
            </a:prstGeom>
          </p:spPr>
          <p:txBody>
            <a:bodyPr anchor="t" rtlCol="false" tIns="0" lIns="0" bIns="0" rIns="0">
              <a:spAutoFit/>
            </a:bodyPr>
            <a:lstStyle/>
            <a:p>
              <a:pPr algn="ctr">
                <a:lnSpc>
                  <a:spcPts val="3596"/>
                </a:lnSpc>
              </a:pPr>
              <a:r>
                <a:rPr lang="en-US" sz="2900">
                  <a:solidFill>
                    <a:srgbClr val="FFFFFF"/>
                  </a:solidFill>
                  <a:latin typeface="Calibri (MS)"/>
                  <a:ea typeface="Calibri (MS)"/>
                  <a:cs typeface="Calibri (MS)"/>
                  <a:sym typeface="Calibri (MS)"/>
                </a:rPr>
                <a:t>From Theory to 5G: The Power of Polarization</a:t>
              </a:r>
            </a:p>
          </p:txBody>
        </p:sp>
      </p:grpSp>
      <p:sp>
        <p:nvSpPr>
          <p:cNvPr name="TextBox 6" id="6"/>
          <p:cNvSpPr txBox="true"/>
          <p:nvPr/>
        </p:nvSpPr>
        <p:spPr>
          <a:xfrm rot="0">
            <a:off x="2999593" y="847725"/>
            <a:ext cx="12288814" cy="850241"/>
          </a:xfrm>
          <a:prstGeom prst="rect">
            <a:avLst/>
          </a:prstGeom>
        </p:spPr>
        <p:txBody>
          <a:bodyPr anchor="t" rtlCol="false" tIns="0" lIns="0" bIns="0" rIns="0">
            <a:spAutoFit/>
          </a:bodyPr>
          <a:lstStyle/>
          <a:p>
            <a:pPr algn="ctr">
              <a:lnSpc>
                <a:spcPts val="6159"/>
              </a:lnSpc>
              <a:spcBef>
                <a:spcPct val="0"/>
              </a:spcBef>
            </a:pPr>
            <a:r>
              <a:rPr lang="en-US" b="true" sz="4399" u="sng">
                <a:solidFill>
                  <a:srgbClr val="FFFFFF"/>
                </a:solidFill>
                <a:latin typeface="Calibri (MS) Bold"/>
                <a:ea typeface="Calibri (MS) Bold"/>
                <a:cs typeface="Calibri (MS) Bold"/>
                <a:sym typeface="Calibri (MS) Bold"/>
              </a:rPr>
              <a:t>CT216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9525"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9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4445414" y="2941872"/>
            <a:ext cx="9397173" cy="5720529"/>
          </a:xfrm>
          <a:custGeom>
            <a:avLst/>
            <a:gdLst/>
            <a:ahLst/>
            <a:cxnLst/>
            <a:rect r="r" b="b" t="t" l="l"/>
            <a:pathLst>
              <a:path h="5720529" w="9397173">
                <a:moveTo>
                  <a:pt x="0" y="0"/>
                </a:moveTo>
                <a:lnTo>
                  <a:pt x="9397172" y="0"/>
                </a:lnTo>
                <a:lnTo>
                  <a:pt x="9397172" y="5720529"/>
                </a:lnTo>
                <a:lnTo>
                  <a:pt x="0" y="5720529"/>
                </a:lnTo>
                <a:lnTo>
                  <a:pt x="0" y="0"/>
                </a:lnTo>
                <a:close/>
              </a:path>
            </a:pathLst>
          </a:custGeom>
          <a:blipFill>
            <a:blip r:embed="rId7"/>
            <a:stretch>
              <a:fillRect l="0" t="0" r="0" b="0"/>
            </a:stretch>
          </a:blipFill>
        </p:spPr>
      </p:sp>
      <p:grpSp>
        <p:nvGrpSpPr>
          <p:cNvPr name="Group 10" id="10"/>
          <p:cNvGrpSpPr/>
          <p:nvPr/>
        </p:nvGrpSpPr>
        <p:grpSpPr>
          <a:xfrm rot="0">
            <a:off x="4539402" y="1028700"/>
            <a:ext cx="10012463" cy="3127273"/>
            <a:chOff x="0" y="0"/>
            <a:chExt cx="13349951" cy="4169697"/>
          </a:xfrm>
        </p:grpSpPr>
        <p:sp>
          <p:nvSpPr>
            <p:cNvPr name="TextBox 11" id="11"/>
            <p:cNvSpPr txBox="true"/>
            <p:nvPr/>
          </p:nvSpPr>
          <p:spPr>
            <a:xfrm rot="0">
              <a:off x="0" y="-28575"/>
              <a:ext cx="13349951"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Channel Polarization</a:t>
              </a:r>
            </a:p>
            <a:p>
              <a:pPr algn="ctr">
                <a:lnSpc>
                  <a:spcPts val="8928"/>
                </a:lnSpc>
              </a:pPr>
            </a:p>
          </p:txBody>
        </p:sp>
        <p:sp>
          <p:nvSpPr>
            <p:cNvPr name="TextBox 12" id="12"/>
            <p:cNvSpPr txBox="true"/>
            <p:nvPr/>
          </p:nvSpPr>
          <p:spPr>
            <a:xfrm rot="0">
              <a:off x="0" y="3395420"/>
              <a:ext cx="13349951" cy="774277"/>
            </a:xfrm>
            <a:prstGeom prst="rect">
              <a:avLst/>
            </a:prstGeom>
          </p:spPr>
          <p:txBody>
            <a:bodyPr anchor="t" rtlCol="false" tIns="0" lIns="0" bIns="0" rIns="0">
              <a:spAutoFit/>
            </a:bodyPr>
            <a:lstStyle/>
            <a:p>
              <a:pPr algn="ctr">
                <a:lnSpc>
                  <a:spcPts val="4479"/>
                </a:lnSpc>
              </a:pPr>
            </a:p>
          </p:txBody>
        </p:sp>
      </p:grpSp>
      <p:sp>
        <p:nvSpPr>
          <p:cNvPr name="Freeform 13" id="13"/>
          <p:cNvSpPr/>
          <p:nvPr/>
        </p:nvSpPr>
        <p:spPr>
          <a:xfrm flipH="false" flipV="false" rot="0">
            <a:off x="4445414" y="2941872"/>
            <a:ext cx="9397173" cy="5720529"/>
          </a:xfrm>
          <a:custGeom>
            <a:avLst/>
            <a:gdLst/>
            <a:ahLst/>
            <a:cxnLst/>
            <a:rect r="r" b="b" t="t" l="l"/>
            <a:pathLst>
              <a:path h="5720529" w="9397173">
                <a:moveTo>
                  <a:pt x="0" y="0"/>
                </a:moveTo>
                <a:lnTo>
                  <a:pt x="9397172" y="0"/>
                </a:lnTo>
                <a:lnTo>
                  <a:pt x="9397172" y="5720529"/>
                </a:lnTo>
                <a:lnTo>
                  <a:pt x="0" y="5720529"/>
                </a:lnTo>
                <a:lnTo>
                  <a:pt x="0" y="0"/>
                </a:lnTo>
                <a:close/>
              </a:path>
            </a:pathLst>
          </a:custGeom>
          <a:blipFill>
            <a:blip r:embed="rId7"/>
            <a:stretch>
              <a:fillRect l="0" t="0" r="0" b="0"/>
            </a:stretch>
          </a:blipFill>
        </p:spPr>
      </p:sp>
      <p:sp>
        <p:nvSpPr>
          <p:cNvPr name="Freeform 14" id="14"/>
          <p:cNvSpPr/>
          <p:nvPr/>
        </p:nvSpPr>
        <p:spPr>
          <a:xfrm flipH="false" flipV="false" rot="0">
            <a:off x="4454939" y="2941872"/>
            <a:ext cx="9397173" cy="5720529"/>
          </a:xfrm>
          <a:custGeom>
            <a:avLst/>
            <a:gdLst/>
            <a:ahLst/>
            <a:cxnLst/>
            <a:rect r="r" b="b" t="t" l="l"/>
            <a:pathLst>
              <a:path h="5720529" w="9397173">
                <a:moveTo>
                  <a:pt x="0" y="0"/>
                </a:moveTo>
                <a:lnTo>
                  <a:pt x="9397172" y="0"/>
                </a:lnTo>
                <a:lnTo>
                  <a:pt x="9397172" y="5720529"/>
                </a:lnTo>
                <a:lnTo>
                  <a:pt x="0" y="5720529"/>
                </a:lnTo>
                <a:lnTo>
                  <a:pt x="0" y="0"/>
                </a:lnTo>
                <a:close/>
              </a:path>
            </a:pathLst>
          </a:custGeom>
          <a:blipFill>
            <a:blip r:embed="rId7"/>
            <a:stretch>
              <a:fillRect l="0" t="0" r="0" b="0"/>
            </a:stretch>
          </a:blipFill>
        </p:spPr>
      </p:sp>
      <p:sp>
        <p:nvSpPr>
          <p:cNvPr name="Freeform 15" id="15"/>
          <p:cNvSpPr/>
          <p:nvPr/>
        </p:nvSpPr>
        <p:spPr>
          <a:xfrm flipH="false" flipV="false" rot="0">
            <a:off x="4445414" y="2941872"/>
            <a:ext cx="9397173" cy="5720529"/>
          </a:xfrm>
          <a:custGeom>
            <a:avLst/>
            <a:gdLst/>
            <a:ahLst/>
            <a:cxnLst/>
            <a:rect r="r" b="b" t="t" l="l"/>
            <a:pathLst>
              <a:path h="5720529" w="9397173">
                <a:moveTo>
                  <a:pt x="0" y="0"/>
                </a:moveTo>
                <a:lnTo>
                  <a:pt x="9397172" y="0"/>
                </a:lnTo>
                <a:lnTo>
                  <a:pt x="9397172" y="5720529"/>
                </a:lnTo>
                <a:lnTo>
                  <a:pt x="0" y="5720529"/>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9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3801864" y="2694126"/>
            <a:ext cx="10684272" cy="6263655"/>
          </a:xfrm>
          <a:custGeom>
            <a:avLst/>
            <a:gdLst/>
            <a:ahLst/>
            <a:cxnLst/>
            <a:rect r="r" b="b" t="t" l="l"/>
            <a:pathLst>
              <a:path h="6263655" w="10684272">
                <a:moveTo>
                  <a:pt x="0" y="0"/>
                </a:moveTo>
                <a:lnTo>
                  <a:pt x="10684272" y="0"/>
                </a:lnTo>
                <a:lnTo>
                  <a:pt x="10684272" y="6263654"/>
                </a:lnTo>
                <a:lnTo>
                  <a:pt x="0" y="6263654"/>
                </a:lnTo>
                <a:lnTo>
                  <a:pt x="0" y="0"/>
                </a:lnTo>
                <a:close/>
              </a:path>
            </a:pathLst>
          </a:custGeom>
          <a:blipFill>
            <a:blip r:embed="rId7"/>
            <a:stretch>
              <a:fillRect l="0" t="0" r="0" b="0"/>
            </a:stretch>
          </a:blipFill>
        </p:spPr>
      </p:sp>
      <p:grpSp>
        <p:nvGrpSpPr>
          <p:cNvPr name="Group 10" id="10"/>
          <p:cNvGrpSpPr/>
          <p:nvPr/>
        </p:nvGrpSpPr>
        <p:grpSpPr>
          <a:xfrm rot="0">
            <a:off x="3961479" y="841704"/>
            <a:ext cx="10012463" cy="3127273"/>
            <a:chOff x="0" y="0"/>
            <a:chExt cx="13349951" cy="4169697"/>
          </a:xfrm>
        </p:grpSpPr>
        <p:sp>
          <p:nvSpPr>
            <p:cNvPr name="TextBox 11" id="11"/>
            <p:cNvSpPr txBox="true"/>
            <p:nvPr/>
          </p:nvSpPr>
          <p:spPr>
            <a:xfrm rot="0">
              <a:off x="0" y="-28575"/>
              <a:ext cx="13349951"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Channel Polarization</a:t>
              </a:r>
            </a:p>
            <a:p>
              <a:pPr algn="ctr">
                <a:lnSpc>
                  <a:spcPts val="8928"/>
                </a:lnSpc>
              </a:pPr>
            </a:p>
          </p:txBody>
        </p:sp>
        <p:sp>
          <p:nvSpPr>
            <p:cNvPr name="TextBox 12" id="12"/>
            <p:cNvSpPr txBox="true"/>
            <p:nvPr/>
          </p:nvSpPr>
          <p:spPr>
            <a:xfrm rot="0">
              <a:off x="0" y="3395420"/>
              <a:ext cx="13349951" cy="774277"/>
            </a:xfrm>
            <a:prstGeom prst="rect">
              <a:avLst/>
            </a:prstGeom>
          </p:spPr>
          <p:txBody>
            <a:bodyPr anchor="t" rtlCol="false" tIns="0" lIns="0" bIns="0" rIns="0">
              <a:spAutoFit/>
            </a:bodyPr>
            <a:lstStyle/>
            <a:p>
              <a:pPr algn="ctr">
                <a:lnSpc>
                  <a:spcPts val="4479"/>
                </a:lnSpc>
              </a:pPr>
            </a:p>
          </p:txBody>
        </p:sp>
      </p:grpSp>
      <p:sp>
        <p:nvSpPr>
          <p:cNvPr name="Freeform 13" id="13"/>
          <p:cNvSpPr/>
          <p:nvPr/>
        </p:nvSpPr>
        <p:spPr>
          <a:xfrm flipH="false" flipV="false" rot="0">
            <a:off x="3801864" y="2694126"/>
            <a:ext cx="10684272" cy="6263655"/>
          </a:xfrm>
          <a:custGeom>
            <a:avLst/>
            <a:gdLst/>
            <a:ahLst/>
            <a:cxnLst/>
            <a:rect r="r" b="b" t="t" l="l"/>
            <a:pathLst>
              <a:path h="6263655" w="10684272">
                <a:moveTo>
                  <a:pt x="0" y="0"/>
                </a:moveTo>
                <a:lnTo>
                  <a:pt x="10684272" y="0"/>
                </a:lnTo>
                <a:lnTo>
                  <a:pt x="10684272" y="6263654"/>
                </a:lnTo>
                <a:lnTo>
                  <a:pt x="0" y="6263654"/>
                </a:lnTo>
                <a:lnTo>
                  <a:pt x="0" y="0"/>
                </a:lnTo>
                <a:close/>
              </a:path>
            </a:pathLst>
          </a:custGeom>
          <a:blipFill>
            <a:blip r:embed="rId7"/>
            <a:stretch>
              <a:fillRect l="0" t="0" r="0" b="0"/>
            </a:stretch>
          </a:blipFill>
        </p:spPr>
      </p:sp>
      <p:sp>
        <p:nvSpPr>
          <p:cNvPr name="Freeform 14" id="14"/>
          <p:cNvSpPr/>
          <p:nvPr/>
        </p:nvSpPr>
        <p:spPr>
          <a:xfrm flipH="false" flipV="false" rot="0">
            <a:off x="3801864" y="2694126"/>
            <a:ext cx="10684272" cy="6263655"/>
          </a:xfrm>
          <a:custGeom>
            <a:avLst/>
            <a:gdLst/>
            <a:ahLst/>
            <a:cxnLst/>
            <a:rect r="r" b="b" t="t" l="l"/>
            <a:pathLst>
              <a:path h="6263655" w="10684272">
                <a:moveTo>
                  <a:pt x="0" y="0"/>
                </a:moveTo>
                <a:lnTo>
                  <a:pt x="10684272" y="0"/>
                </a:lnTo>
                <a:lnTo>
                  <a:pt x="10684272" y="6263654"/>
                </a:lnTo>
                <a:lnTo>
                  <a:pt x="0" y="6263654"/>
                </a:lnTo>
                <a:lnTo>
                  <a:pt x="0" y="0"/>
                </a:lnTo>
                <a:close/>
              </a:path>
            </a:pathLst>
          </a:custGeom>
          <a:blipFill>
            <a:blip r:embed="rId7"/>
            <a:stretch>
              <a:fillRect l="0" t="0" r="0" b="0"/>
            </a:stretch>
          </a:blipFill>
        </p:spPr>
      </p:sp>
      <p:sp>
        <p:nvSpPr>
          <p:cNvPr name="Freeform 15" id="15"/>
          <p:cNvSpPr/>
          <p:nvPr/>
        </p:nvSpPr>
        <p:spPr>
          <a:xfrm flipH="false" flipV="false" rot="0">
            <a:off x="3801864" y="2694126"/>
            <a:ext cx="10684272" cy="6263655"/>
          </a:xfrm>
          <a:custGeom>
            <a:avLst/>
            <a:gdLst/>
            <a:ahLst/>
            <a:cxnLst/>
            <a:rect r="r" b="b" t="t" l="l"/>
            <a:pathLst>
              <a:path h="6263655" w="10684272">
                <a:moveTo>
                  <a:pt x="0" y="0"/>
                </a:moveTo>
                <a:lnTo>
                  <a:pt x="10684272" y="0"/>
                </a:lnTo>
                <a:lnTo>
                  <a:pt x="10684272" y="6263654"/>
                </a:lnTo>
                <a:lnTo>
                  <a:pt x="0" y="6263654"/>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9525"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9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441022" y="3079161"/>
            <a:ext cx="8302465" cy="3124502"/>
          </a:xfrm>
          <a:custGeom>
            <a:avLst/>
            <a:gdLst/>
            <a:ahLst/>
            <a:cxnLst/>
            <a:rect r="r" b="b" t="t" l="l"/>
            <a:pathLst>
              <a:path h="3124502" w="8302465">
                <a:moveTo>
                  <a:pt x="0" y="0"/>
                </a:moveTo>
                <a:lnTo>
                  <a:pt x="8302465" y="0"/>
                </a:lnTo>
                <a:lnTo>
                  <a:pt x="8302465" y="3124501"/>
                </a:lnTo>
                <a:lnTo>
                  <a:pt x="0" y="3124501"/>
                </a:lnTo>
                <a:lnTo>
                  <a:pt x="0" y="0"/>
                </a:lnTo>
                <a:close/>
              </a:path>
            </a:pathLst>
          </a:custGeom>
          <a:blipFill>
            <a:blip r:embed="rId7"/>
            <a:stretch>
              <a:fillRect l="0" t="-31943" r="-1170" b="-26331"/>
            </a:stretch>
          </a:blipFill>
        </p:spPr>
      </p:sp>
      <p:grpSp>
        <p:nvGrpSpPr>
          <p:cNvPr name="Group 10" id="10"/>
          <p:cNvGrpSpPr/>
          <p:nvPr/>
        </p:nvGrpSpPr>
        <p:grpSpPr>
          <a:xfrm rot="0">
            <a:off x="4539402" y="1028700"/>
            <a:ext cx="10012463" cy="3127273"/>
            <a:chOff x="0" y="0"/>
            <a:chExt cx="13349951" cy="4169697"/>
          </a:xfrm>
        </p:grpSpPr>
        <p:sp>
          <p:nvSpPr>
            <p:cNvPr name="TextBox 11" id="11"/>
            <p:cNvSpPr txBox="true"/>
            <p:nvPr/>
          </p:nvSpPr>
          <p:spPr>
            <a:xfrm rot="0">
              <a:off x="0" y="-28575"/>
              <a:ext cx="13349951"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Channel Polarization</a:t>
              </a:r>
            </a:p>
            <a:p>
              <a:pPr algn="ctr">
                <a:lnSpc>
                  <a:spcPts val="8928"/>
                </a:lnSpc>
              </a:pPr>
            </a:p>
          </p:txBody>
        </p:sp>
        <p:sp>
          <p:nvSpPr>
            <p:cNvPr name="TextBox 12" id="12"/>
            <p:cNvSpPr txBox="true"/>
            <p:nvPr/>
          </p:nvSpPr>
          <p:spPr>
            <a:xfrm rot="0">
              <a:off x="0" y="3395420"/>
              <a:ext cx="13349951" cy="774277"/>
            </a:xfrm>
            <a:prstGeom prst="rect">
              <a:avLst/>
            </a:prstGeom>
          </p:spPr>
          <p:txBody>
            <a:bodyPr anchor="t" rtlCol="false" tIns="0" lIns="0" bIns="0" rIns="0">
              <a:spAutoFit/>
            </a:bodyPr>
            <a:lstStyle/>
            <a:p>
              <a:pPr algn="ctr">
                <a:lnSpc>
                  <a:spcPts val="4479"/>
                </a:lnSpc>
              </a:pPr>
            </a:p>
          </p:txBody>
        </p:sp>
      </p:grpSp>
      <p:sp>
        <p:nvSpPr>
          <p:cNvPr name="TextBox 13" id="13"/>
          <p:cNvSpPr txBox="true"/>
          <p:nvPr/>
        </p:nvSpPr>
        <p:spPr>
          <a:xfrm rot="0">
            <a:off x="1441022" y="6666512"/>
            <a:ext cx="15239174" cy="2396491"/>
          </a:xfrm>
          <a:prstGeom prst="rect">
            <a:avLst/>
          </a:prstGeom>
        </p:spPr>
        <p:txBody>
          <a:bodyPr anchor="t" rtlCol="false" tIns="0" lIns="0" bIns="0" rIns="0">
            <a:spAutoFit/>
          </a:bodyPr>
          <a:lstStyle/>
          <a:p>
            <a:pPr algn="just" marL="561334" indent="-280667" lvl="1">
              <a:lnSpc>
                <a:spcPts val="3899"/>
              </a:lnSpc>
              <a:buFont typeface="Arial"/>
              <a:buChar char="•"/>
            </a:pPr>
            <a:r>
              <a:rPr lang="en-US" sz="2599">
                <a:solidFill>
                  <a:srgbClr val="FFFFFF"/>
                </a:solidFill>
                <a:latin typeface="Body Text"/>
                <a:ea typeface="Body Text"/>
                <a:cs typeface="Body Text"/>
                <a:sym typeface="Body Text"/>
              </a:rPr>
              <a:t>Combining two independent uses of this BEC, a compound channel (W, W) is obtained which has two input bits X</a:t>
            </a:r>
            <a:r>
              <a:rPr lang="en-US" sz="2599">
                <a:solidFill>
                  <a:srgbClr val="FFFFFF"/>
                </a:solidFill>
                <a:latin typeface="Body Text"/>
                <a:ea typeface="Body Text"/>
                <a:cs typeface="Body Text"/>
                <a:sym typeface="Body Text"/>
              </a:rPr>
              <a:t>1</a:t>
            </a:r>
            <a:r>
              <a:rPr lang="en-US" sz="2599">
                <a:solidFill>
                  <a:srgbClr val="FFFFFF"/>
                </a:solidFill>
                <a:latin typeface="Body Text"/>
                <a:ea typeface="Body Text"/>
                <a:cs typeface="Body Text"/>
                <a:sym typeface="Body Text"/>
              </a:rPr>
              <a:t>, X</a:t>
            </a:r>
            <a:r>
              <a:rPr lang="en-US" sz="2599">
                <a:solidFill>
                  <a:srgbClr val="FFFFFF"/>
                </a:solidFill>
                <a:latin typeface="Body Text"/>
                <a:ea typeface="Body Text"/>
                <a:cs typeface="Body Text"/>
                <a:sym typeface="Body Text"/>
              </a:rPr>
              <a:t>2</a:t>
            </a:r>
            <a:r>
              <a:rPr lang="en-US" sz="2599">
                <a:solidFill>
                  <a:srgbClr val="FFFFFF"/>
                </a:solidFill>
                <a:latin typeface="Body Text"/>
                <a:ea typeface="Body Text"/>
                <a:cs typeface="Body Text"/>
                <a:sym typeface="Body Text"/>
              </a:rPr>
              <a:t>, and two output bits Y</a:t>
            </a:r>
            <a:r>
              <a:rPr lang="en-US" sz="2599">
                <a:solidFill>
                  <a:srgbClr val="FFFFFF"/>
                </a:solidFill>
                <a:latin typeface="Body Text"/>
                <a:ea typeface="Body Text"/>
                <a:cs typeface="Body Text"/>
                <a:sym typeface="Body Text"/>
              </a:rPr>
              <a:t>1</a:t>
            </a:r>
            <a:r>
              <a:rPr lang="en-US" sz="2599">
                <a:solidFill>
                  <a:srgbClr val="FFFFFF"/>
                </a:solidFill>
                <a:latin typeface="Body Text"/>
                <a:ea typeface="Body Text"/>
                <a:cs typeface="Body Text"/>
                <a:sym typeface="Body Text"/>
              </a:rPr>
              <a:t>, Y</a:t>
            </a:r>
            <a:r>
              <a:rPr lang="en-US" sz="2599">
                <a:solidFill>
                  <a:srgbClr val="FFFFFF"/>
                </a:solidFill>
                <a:latin typeface="Body Text"/>
                <a:ea typeface="Body Text"/>
                <a:cs typeface="Body Text"/>
                <a:sym typeface="Body Text"/>
              </a:rPr>
              <a:t>2</a:t>
            </a:r>
            <a:r>
              <a:rPr lang="en-US" sz="2599">
                <a:solidFill>
                  <a:srgbClr val="FFFFFF"/>
                </a:solidFill>
                <a:latin typeface="Body Text"/>
                <a:ea typeface="Body Text"/>
                <a:cs typeface="Body Text"/>
                <a:sym typeface="Body Text"/>
              </a:rPr>
              <a:t>. an Associated capacity is 2I(W).</a:t>
            </a:r>
          </a:p>
          <a:p>
            <a:pPr algn="just" marL="561334" indent="-280667" lvl="1">
              <a:lnSpc>
                <a:spcPts val="3899"/>
              </a:lnSpc>
              <a:buFont typeface="Arial"/>
              <a:buChar char="•"/>
            </a:pPr>
            <a:r>
              <a:rPr lang="en-US" sz="2599">
                <a:solidFill>
                  <a:srgbClr val="FFFFFF"/>
                </a:solidFill>
                <a:latin typeface="Body Text"/>
                <a:ea typeface="Body Text"/>
                <a:cs typeface="Body Text"/>
                <a:sym typeface="Body Text"/>
              </a:rPr>
              <a:t>Two independent BECs can be combined into one Equivalent Compound channel with same output bits(Y</a:t>
            </a:r>
            <a:r>
              <a:rPr lang="en-US" sz="2599">
                <a:solidFill>
                  <a:srgbClr val="FFFFFF"/>
                </a:solidFill>
                <a:latin typeface="Body Text"/>
                <a:ea typeface="Body Text"/>
                <a:cs typeface="Body Text"/>
                <a:sym typeface="Body Text"/>
              </a:rPr>
              <a:t>1</a:t>
            </a:r>
            <a:r>
              <a:rPr lang="en-US" sz="2599">
                <a:solidFill>
                  <a:srgbClr val="FFFFFF"/>
                </a:solidFill>
                <a:latin typeface="Body Text"/>
                <a:ea typeface="Body Text"/>
                <a:cs typeface="Body Text"/>
                <a:sym typeface="Body Text"/>
              </a:rPr>
              <a:t>,Y</a:t>
            </a:r>
            <a:r>
              <a:rPr lang="en-US" sz="2599">
                <a:solidFill>
                  <a:srgbClr val="FFFFFF"/>
                </a:solidFill>
                <a:latin typeface="Body Text"/>
                <a:ea typeface="Body Text"/>
                <a:cs typeface="Body Text"/>
                <a:sym typeface="Body Text"/>
              </a:rPr>
              <a:t>2</a:t>
            </a:r>
            <a:r>
              <a:rPr lang="en-US" sz="2599">
                <a:solidFill>
                  <a:srgbClr val="FFFFFF"/>
                </a:solidFill>
                <a:latin typeface="Body Text"/>
                <a:ea typeface="Body Text"/>
                <a:cs typeface="Body Text"/>
                <a:sym typeface="Body Text"/>
              </a:rPr>
              <a:t>) and two input bits(U</a:t>
            </a:r>
            <a:r>
              <a:rPr lang="en-US" sz="2599">
                <a:solidFill>
                  <a:srgbClr val="FFFFFF"/>
                </a:solidFill>
                <a:latin typeface="Body Text"/>
                <a:ea typeface="Body Text"/>
                <a:cs typeface="Body Text"/>
                <a:sym typeface="Body Text"/>
              </a:rPr>
              <a:t>1</a:t>
            </a:r>
            <a:r>
              <a:rPr lang="en-US" sz="2599">
                <a:solidFill>
                  <a:srgbClr val="FFFFFF"/>
                </a:solidFill>
                <a:latin typeface="Body Text"/>
                <a:ea typeface="Body Text"/>
                <a:cs typeface="Body Text"/>
                <a:sym typeface="Body Text"/>
              </a:rPr>
              <a:t>, U</a:t>
            </a:r>
            <a:r>
              <a:rPr lang="en-US" sz="2599">
                <a:solidFill>
                  <a:srgbClr val="FFFFFF"/>
                </a:solidFill>
                <a:latin typeface="Body Text"/>
                <a:ea typeface="Body Text"/>
                <a:cs typeface="Body Text"/>
                <a:sym typeface="Body Text"/>
              </a:rPr>
              <a:t>2</a:t>
            </a:r>
            <a:r>
              <a:rPr lang="en-US" sz="2599">
                <a:solidFill>
                  <a:srgbClr val="FFFFFF"/>
                </a:solidFill>
                <a:latin typeface="Body Text"/>
                <a:ea typeface="Body Text"/>
                <a:cs typeface="Body Text"/>
                <a:sym typeface="Body Text"/>
              </a:rPr>
              <a:t>).This can be done by performing a single modulo-2 operation.</a:t>
            </a:r>
          </a:p>
          <a:p>
            <a:pPr algn="just" marL="561334" indent="-280667" lvl="1">
              <a:lnSpc>
                <a:spcPts val="3899"/>
              </a:lnSpc>
              <a:buFont typeface="Arial"/>
              <a:buChar char="•"/>
            </a:pPr>
            <a:r>
              <a:rPr lang="en-US" sz="2599">
                <a:solidFill>
                  <a:srgbClr val="FFFFFF"/>
                </a:solidFill>
                <a:latin typeface="Body Text"/>
                <a:ea typeface="Body Text"/>
                <a:cs typeface="Body Text"/>
                <a:sym typeface="Body Text"/>
              </a:rPr>
              <a:t>The capacity of this channel Remain same 2I(W). (Invertible transformation does not alter capacity)</a:t>
            </a:r>
          </a:p>
        </p:txBody>
      </p:sp>
      <p:sp>
        <p:nvSpPr>
          <p:cNvPr name="TextBox 14" id="14"/>
          <p:cNvSpPr txBox="true"/>
          <p:nvPr/>
        </p:nvSpPr>
        <p:spPr>
          <a:xfrm rot="0">
            <a:off x="11676708" y="2809766"/>
            <a:ext cx="3420459" cy="498322"/>
          </a:xfrm>
          <a:prstGeom prst="rect">
            <a:avLst/>
          </a:prstGeom>
        </p:spPr>
        <p:txBody>
          <a:bodyPr anchor="t" rtlCol="false" tIns="0" lIns="0" bIns="0" rIns="0">
            <a:spAutoFit/>
          </a:bodyPr>
          <a:lstStyle/>
          <a:p>
            <a:pPr algn="ctr">
              <a:lnSpc>
                <a:spcPts val="3906"/>
              </a:lnSpc>
              <a:spcBef>
                <a:spcPct val="0"/>
              </a:spcBef>
            </a:pPr>
            <a:r>
              <a:rPr lang="en-US" sz="3150">
                <a:solidFill>
                  <a:srgbClr val="FFFFFF"/>
                </a:solidFill>
                <a:latin typeface="Russo One"/>
                <a:ea typeface="Russo One"/>
                <a:cs typeface="Russo One"/>
                <a:sym typeface="Russo One"/>
              </a:rPr>
              <a:t>W- : Bad Channel</a:t>
            </a:r>
          </a:p>
        </p:txBody>
      </p:sp>
      <p:sp>
        <p:nvSpPr>
          <p:cNvPr name="TextBox 15" id="15"/>
          <p:cNvSpPr txBox="true"/>
          <p:nvPr/>
        </p:nvSpPr>
        <p:spPr>
          <a:xfrm rot="0">
            <a:off x="9743487" y="3482621"/>
            <a:ext cx="7286901" cy="498311"/>
          </a:xfrm>
          <a:prstGeom prst="rect">
            <a:avLst/>
          </a:prstGeom>
        </p:spPr>
        <p:txBody>
          <a:bodyPr anchor="t" rtlCol="false" tIns="0" lIns="0" bIns="0" rIns="0">
            <a:spAutoFit/>
          </a:bodyPr>
          <a:lstStyle/>
          <a:p>
            <a:pPr algn="ctr">
              <a:lnSpc>
                <a:spcPts val="3908"/>
              </a:lnSpc>
              <a:spcBef>
                <a:spcPct val="0"/>
              </a:spcBef>
            </a:pPr>
            <a:r>
              <a:rPr lang="en-US" sz="3152">
                <a:solidFill>
                  <a:srgbClr val="FFFFFF"/>
                </a:solidFill>
                <a:latin typeface="Russo One"/>
                <a:ea typeface="Russo One"/>
                <a:cs typeface="Russo One"/>
                <a:sym typeface="Russo One"/>
              </a:rPr>
              <a:t>W+ : Good Channel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4539402" y="1028700"/>
            <a:ext cx="10012463" cy="3127273"/>
            <a:chOff x="0" y="0"/>
            <a:chExt cx="13349951" cy="4169697"/>
          </a:xfrm>
        </p:grpSpPr>
        <p:sp>
          <p:nvSpPr>
            <p:cNvPr name="TextBox 10" id="10"/>
            <p:cNvSpPr txBox="true"/>
            <p:nvPr/>
          </p:nvSpPr>
          <p:spPr>
            <a:xfrm rot="0">
              <a:off x="0" y="-28575"/>
              <a:ext cx="13349951"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Reliability Sequence</a:t>
              </a:r>
            </a:p>
            <a:p>
              <a:pPr algn="ctr">
                <a:lnSpc>
                  <a:spcPts val="8928"/>
                </a:lnSpc>
              </a:pPr>
            </a:p>
          </p:txBody>
        </p:sp>
        <p:sp>
          <p:nvSpPr>
            <p:cNvPr name="TextBox 11" id="11"/>
            <p:cNvSpPr txBox="true"/>
            <p:nvPr/>
          </p:nvSpPr>
          <p:spPr>
            <a:xfrm rot="0">
              <a:off x="0" y="3395420"/>
              <a:ext cx="13349951"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1532329" y="3340167"/>
            <a:ext cx="15242393" cy="5918327"/>
          </a:xfrm>
          <a:prstGeom prst="rect">
            <a:avLst/>
          </a:prstGeom>
        </p:spPr>
        <p:txBody>
          <a:bodyPr anchor="t" rtlCol="false" tIns="0" lIns="0" bIns="0" rIns="0">
            <a:spAutoFit/>
          </a:bodyPr>
          <a:lstStyle/>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Polar coding is based on the phenomenon called channel polarisation (hence the name 'polar' codes) as discussed previously.​</a:t>
            </a:r>
          </a:p>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Polar codes work by combining multiple identical copies of a communication channel in a structured way.​</a:t>
            </a:r>
          </a:p>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As the number of copies goes to infinity, a fraction becomes ultrareliable and others become unreliable (extremal channels). ​</a:t>
            </a:r>
          </a:p>
          <a:p>
            <a:pPr algn="l" marL="690881" indent="-345440" lvl="1">
              <a:lnSpc>
                <a:spcPts val="3968"/>
              </a:lnSpc>
              <a:buFont typeface="Arial"/>
              <a:buChar char="•"/>
            </a:pPr>
            <a:r>
              <a:rPr lang="en-US" sz="3200">
                <a:solidFill>
                  <a:srgbClr val="FFFFFF"/>
                </a:solidFill>
                <a:latin typeface="Calibri (MS)"/>
                <a:ea typeface="Calibri (MS)"/>
                <a:cs typeface="Calibri (MS)"/>
                <a:sym typeface="Calibri (MS)"/>
              </a:rPr>
              <a:t>Think of it like filtering stones from sand — at first everything is mixed, but as you keep filtering (combining and splitting channels), you end up with two clear groups: </a:t>
            </a:r>
            <a:r>
              <a:rPr lang="en-US" b="true" sz="3200">
                <a:solidFill>
                  <a:srgbClr val="FFFFFF"/>
                </a:solidFill>
                <a:latin typeface="Calibri (MS) Bold"/>
                <a:ea typeface="Calibri (MS) Bold"/>
                <a:cs typeface="Calibri (MS) Bold"/>
                <a:sym typeface="Calibri (MS) Bold"/>
              </a:rPr>
              <a:t>pure stones (goodchannels)</a:t>
            </a:r>
            <a:r>
              <a:rPr lang="en-US" sz="3200">
                <a:solidFill>
                  <a:srgbClr val="FFFFFF"/>
                </a:solidFill>
                <a:latin typeface="Calibri (MS)"/>
                <a:ea typeface="Calibri (MS)"/>
                <a:cs typeface="Calibri (MS)"/>
                <a:sym typeface="Calibri (MS)"/>
              </a:rPr>
              <a:t> and </a:t>
            </a:r>
            <a:r>
              <a:rPr lang="en-US" b="true" sz="3200">
                <a:solidFill>
                  <a:srgbClr val="FFFFFF"/>
                </a:solidFill>
                <a:latin typeface="Calibri (MS) Bold"/>
                <a:ea typeface="Calibri (MS) Bold"/>
                <a:cs typeface="Calibri (MS) Bold"/>
                <a:sym typeface="Calibri (MS) Bold"/>
              </a:rPr>
              <a:t>pure sand (bad channels)</a:t>
            </a:r>
            <a:r>
              <a:rPr lang="en-US" sz="3200">
                <a:solidFill>
                  <a:srgbClr val="FFFFFF"/>
                </a:solidFill>
                <a:latin typeface="Calibri (MS)"/>
                <a:ea typeface="Calibri (MS)"/>
                <a:cs typeface="Calibri (MS)"/>
                <a:sym typeface="Calibri (MS)"/>
              </a:rPr>
              <a:t>.​</a:t>
            </a:r>
          </a:p>
          <a:p>
            <a:pPr algn="l" marL="669291" indent="-334646" lvl="1">
              <a:lnSpc>
                <a:spcPts val="3844"/>
              </a:lnSpc>
              <a:spcBef>
                <a:spcPct val="0"/>
              </a:spcBef>
              <a:buFont typeface="Arial"/>
              <a:buChar char="•"/>
            </a:pPr>
            <a:r>
              <a:rPr lang="en-US" sz="3100">
                <a:solidFill>
                  <a:srgbClr val="FFFFFF"/>
                </a:solidFill>
                <a:latin typeface="Calibri (MS)"/>
                <a:ea typeface="Calibri (MS)"/>
                <a:cs typeface="Calibri (MS)"/>
                <a:sym typeface="Calibri (MS)"/>
              </a:rPr>
              <a:t>The problem, in g</a:t>
            </a:r>
            <a:r>
              <a:rPr lang="en-US" sz="3100">
                <a:solidFill>
                  <a:srgbClr val="FFFFFF"/>
                </a:solidFill>
                <a:latin typeface="Calibri (MS)"/>
                <a:ea typeface="Calibri (MS)"/>
                <a:cs typeface="Calibri (MS)"/>
                <a:sym typeface="Calibri (MS)"/>
              </a:rPr>
              <a:t>eneral, is there is no low-complexity algo for obtaining the bit channel reliability except for the Binary Erasure Channel (BEC) with a linear complexity O(N).​</a:t>
            </a:r>
          </a:p>
          <a:p>
            <a:pPr algn="l">
              <a:lnSpc>
                <a:spcPts val="384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4539402" y="1028700"/>
            <a:ext cx="10012463" cy="3127273"/>
            <a:chOff x="0" y="0"/>
            <a:chExt cx="13349951" cy="4169697"/>
          </a:xfrm>
        </p:grpSpPr>
        <p:sp>
          <p:nvSpPr>
            <p:cNvPr name="TextBox 10" id="10"/>
            <p:cNvSpPr txBox="true"/>
            <p:nvPr/>
          </p:nvSpPr>
          <p:spPr>
            <a:xfrm rot="0">
              <a:off x="0" y="-28575"/>
              <a:ext cx="13349951"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Reliability Sequence</a:t>
              </a:r>
            </a:p>
            <a:p>
              <a:pPr algn="ctr">
                <a:lnSpc>
                  <a:spcPts val="8928"/>
                </a:lnSpc>
              </a:pPr>
            </a:p>
          </p:txBody>
        </p:sp>
        <p:sp>
          <p:nvSpPr>
            <p:cNvPr name="TextBox 11" id="11"/>
            <p:cNvSpPr txBox="true"/>
            <p:nvPr/>
          </p:nvSpPr>
          <p:spPr>
            <a:xfrm rot="0">
              <a:off x="0" y="3395420"/>
              <a:ext cx="13349951"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1522804" y="2516136"/>
            <a:ext cx="15242393" cy="3460787"/>
          </a:xfrm>
          <a:prstGeom prst="rect">
            <a:avLst/>
          </a:prstGeom>
        </p:spPr>
        <p:txBody>
          <a:bodyPr anchor="t" rtlCol="false" tIns="0" lIns="0" bIns="0" rIns="0">
            <a:spAutoFit/>
          </a:bodyPr>
          <a:lstStyle/>
          <a:p>
            <a:pPr algn="l" marL="669291" indent="-334646" lvl="1">
              <a:lnSpc>
                <a:spcPts val="3844"/>
              </a:lnSpc>
              <a:spcBef>
                <a:spcPct val="0"/>
              </a:spcBef>
              <a:buFont typeface="Arial"/>
              <a:buChar char="•"/>
            </a:pPr>
            <a:r>
              <a:rPr lang="en-US" sz="3100">
                <a:solidFill>
                  <a:srgbClr val="FFFFFF"/>
                </a:solidFill>
                <a:latin typeface="Calibri (MS)"/>
                <a:ea typeface="Calibri (MS)"/>
                <a:cs typeface="Calibri (MS)"/>
                <a:sym typeface="Calibri (MS)"/>
              </a:rPr>
              <a:t>The Reliability Sequence in P</a:t>
            </a:r>
            <a:r>
              <a:rPr lang="en-US" sz="3100">
                <a:solidFill>
                  <a:srgbClr val="FFFFFF"/>
                </a:solidFill>
                <a:latin typeface="Calibri (MS)"/>
                <a:ea typeface="Calibri (MS)"/>
                <a:cs typeface="Calibri (MS)"/>
                <a:sym typeface="Calibri (MS)"/>
              </a:rPr>
              <a:t>olar Codes refers to a precomputed ordering of bit-channel indices based on their reliability (i.e., how likely they are to correctly carry information after polarization).</a:t>
            </a:r>
          </a:p>
          <a:p>
            <a:pPr algn="l" marL="669291" indent="-334646" lvl="1">
              <a:lnSpc>
                <a:spcPts val="3844"/>
              </a:lnSpc>
              <a:spcBef>
                <a:spcPct val="0"/>
              </a:spcBef>
              <a:buFont typeface="Arial"/>
              <a:buChar char="•"/>
            </a:pPr>
            <a:r>
              <a:rPr lang="en-US" sz="3100">
                <a:solidFill>
                  <a:srgbClr val="FFFFFF"/>
                </a:solidFill>
                <a:latin typeface="Calibri (MS)"/>
                <a:ea typeface="Calibri (MS)"/>
                <a:cs typeface="Calibri (MS)"/>
                <a:sym typeface="Calibri (MS)"/>
              </a:rPr>
              <a:t>It is used to determine which bit-channels should be used to transmit information bits (the most reliable ones) and which should be assigned frozen bits (the least reliable ones), typically set to zero to assist in decoding.</a:t>
            </a:r>
          </a:p>
          <a:p>
            <a:pPr algn="l">
              <a:lnSpc>
                <a:spcPts val="3844"/>
              </a:lnSpc>
              <a:spcBef>
                <a:spcPct val="0"/>
              </a:spcBef>
            </a:pPr>
          </a:p>
        </p:txBody>
      </p:sp>
      <p:sp>
        <p:nvSpPr>
          <p:cNvPr name="TextBox 13" id="13"/>
          <p:cNvSpPr txBox="true"/>
          <p:nvPr/>
        </p:nvSpPr>
        <p:spPr>
          <a:xfrm rot="0">
            <a:off x="1522804" y="5674523"/>
            <a:ext cx="8686668" cy="3946652"/>
          </a:xfrm>
          <a:prstGeom prst="rect">
            <a:avLst/>
          </a:prstGeom>
        </p:spPr>
        <p:txBody>
          <a:bodyPr anchor="t" rtlCol="false" tIns="0" lIns="0" bIns="0" rIns="0">
            <a:spAutoFit/>
          </a:bodyPr>
          <a:lstStyle/>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Reliability Sequence F</a:t>
            </a:r>
            <a:r>
              <a:rPr lang="en-US" sz="3100">
                <a:solidFill>
                  <a:srgbClr val="FFFFFF"/>
                </a:solidFill>
                <a:latin typeface="Calibri (MS)"/>
                <a:ea typeface="Calibri (MS)"/>
                <a:cs typeface="Calibri (MS)"/>
                <a:sym typeface="Calibri (MS)"/>
              </a:rPr>
              <a:t>or N=8</a:t>
            </a:r>
          </a:p>
          <a:p>
            <a:pPr algn="l">
              <a:lnSpc>
                <a:spcPts val="3844"/>
              </a:lnSpc>
            </a:pPr>
          </a:p>
          <a:p>
            <a:pPr algn="l">
              <a:lnSpc>
                <a:spcPts val="3844"/>
              </a:lnSpc>
            </a:pPr>
            <a:r>
              <a:rPr lang="en-US" sz="3100">
                <a:solidFill>
                  <a:srgbClr val="FFFFFF"/>
                </a:solidFill>
                <a:latin typeface="Calibri (MS)"/>
                <a:ea typeface="Calibri (MS)"/>
                <a:cs typeface="Calibri (MS)"/>
                <a:sym typeface="Calibri (MS)"/>
              </a:rPr>
              <a:t>             1  2  3  5  4  6  7  8</a:t>
            </a:r>
          </a:p>
          <a:p>
            <a:pPr algn="l">
              <a:lnSpc>
                <a:spcPts val="3844"/>
              </a:lnSpc>
            </a:pPr>
          </a:p>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Reliability Sequence For N=16</a:t>
            </a:r>
          </a:p>
          <a:p>
            <a:pPr algn="l">
              <a:lnSpc>
                <a:spcPts val="3844"/>
              </a:lnSpc>
            </a:pPr>
          </a:p>
          <a:p>
            <a:pPr algn="l">
              <a:lnSpc>
                <a:spcPts val="3844"/>
              </a:lnSpc>
              <a:spcBef>
                <a:spcPct val="0"/>
              </a:spcBef>
            </a:pPr>
            <a:r>
              <a:rPr lang="en-US" sz="3100">
                <a:solidFill>
                  <a:srgbClr val="FFFFFF"/>
                </a:solidFill>
                <a:latin typeface="Calibri (MS)"/>
                <a:ea typeface="Calibri (MS)"/>
                <a:cs typeface="Calibri (MS)"/>
                <a:sym typeface="Calibri (MS)"/>
              </a:rPr>
              <a:t>             1  2  3  5  9  4  6  10  7  11  13  8  12  14  15  16</a:t>
            </a:r>
          </a:p>
          <a:p>
            <a:pPr algn="l">
              <a:lnSpc>
                <a:spcPts val="3844"/>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5686410" y="3022524"/>
            <a:ext cx="6581029" cy="1390242"/>
          </a:xfrm>
          <a:custGeom>
            <a:avLst/>
            <a:gdLst/>
            <a:ahLst/>
            <a:cxnLst/>
            <a:rect r="r" b="b" t="t" l="l"/>
            <a:pathLst>
              <a:path h="1390242" w="6581029">
                <a:moveTo>
                  <a:pt x="0" y="0"/>
                </a:moveTo>
                <a:lnTo>
                  <a:pt x="6581029" y="0"/>
                </a:lnTo>
                <a:lnTo>
                  <a:pt x="6581029" y="1390242"/>
                </a:lnTo>
                <a:lnTo>
                  <a:pt x="0" y="1390242"/>
                </a:lnTo>
                <a:lnTo>
                  <a:pt x="0" y="0"/>
                </a:lnTo>
                <a:close/>
              </a:path>
            </a:pathLst>
          </a:custGeom>
          <a:blipFill>
            <a:blip r:embed="rId7"/>
            <a:stretch>
              <a:fillRect l="0" t="0" r="0" b="0"/>
            </a:stretch>
          </a:blipFill>
        </p:spPr>
      </p:sp>
      <p:sp>
        <p:nvSpPr>
          <p:cNvPr name="Freeform 10" id="10"/>
          <p:cNvSpPr/>
          <p:nvPr/>
        </p:nvSpPr>
        <p:spPr>
          <a:xfrm flipH="false" flipV="false" rot="0">
            <a:off x="12480885" y="2762838"/>
            <a:ext cx="4778415" cy="2003373"/>
          </a:xfrm>
          <a:custGeom>
            <a:avLst/>
            <a:gdLst/>
            <a:ahLst/>
            <a:cxnLst/>
            <a:rect r="r" b="b" t="t" l="l"/>
            <a:pathLst>
              <a:path h="2003373" w="4778415">
                <a:moveTo>
                  <a:pt x="0" y="0"/>
                </a:moveTo>
                <a:lnTo>
                  <a:pt x="4778415" y="0"/>
                </a:lnTo>
                <a:lnTo>
                  <a:pt x="4778415" y="2003373"/>
                </a:lnTo>
                <a:lnTo>
                  <a:pt x="0" y="2003373"/>
                </a:lnTo>
                <a:lnTo>
                  <a:pt x="0" y="0"/>
                </a:lnTo>
                <a:close/>
              </a:path>
            </a:pathLst>
          </a:custGeom>
          <a:blipFill>
            <a:blip r:embed="rId8"/>
            <a:stretch>
              <a:fillRect l="0" t="0" r="0" b="0"/>
            </a:stretch>
          </a:blipFill>
        </p:spPr>
      </p:sp>
      <p:grpSp>
        <p:nvGrpSpPr>
          <p:cNvPr name="Group 11" id="11"/>
          <p:cNvGrpSpPr/>
          <p:nvPr/>
        </p:nvGrpSpPr>
        <p:grpSpPr>
          <a:xfrm rot="0">
            <a:off x="3591659" y="1028700"/>
            <a:ext cx="12303786" cy="1993824"/>
            <a:chOff x="0" y="0"/>
            <a:chExt cx="16405048" cy="2658432"/>
          </a:xfrm>
        </p:grpSpPr>
        <p:sp>
          <p:nvSpPr>
            <p:cNvPr name="TextBox 12" id="12"/>
            <p:cNvSpPr txBox="true"/>
            <p:nvPr/>
          </p:nvSpPr>
          <p:spPr>
            <a:xfrm rot="0">
              <a:off x="0" y="-28575"/>
              <a:ext cx="16405048" cy="1491124"/>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Bhattacharyya Parameter</a:t>
              </a:r>
            </a:p>
          </p:txBody>
        </p:sp>
        <p:sp>
          <p:nvSpPr>
            <p:cNvPr name="TextBox 13" id="13"/>
            <p:cNvSpPr txBox="true"/>
            <p:nvPr/>
          </p:nvSpPr>
          <p:spPr>
            <a:xfrm rot="0">
              <a:off x="0" y="1884137"/>
              <a:ext cx="16405048" cy="774294"/>
            </a:xfrm>
            <a:prstGeom prst="rect">
              <a:avLst/>
            </a:prstGeom>
          </p:spPr>
          <p:txBody>
            <a:bodyPr anchor="t" rtlCol="false" tIns="0" lIns="0" bIns="0" rIns="0">
              <a:spAutoFit/>
            </a:bodyPr>
            <a:lstStyle/>
            <a:p>
              <a:pPr algn="ctr">
                <a:lnSpc>
                  <a:spcPts val="4479"/>
                </a:lnSpc>
              </a:pPr>
            </a:p>
          </p:txBody>
        </p:sp>
      </p:grpSp>
      <p:sp>
        <p:nvSpPr>
          <p:cNvPr name="TextBox 14" id="14"/>
          <p:cNvSpPr txBox="true"/>
          <p:nvPr/>
        </p:nvSpPr>
        <p:spPr>
          <a:xfrm rot="0">
            <a:off x="2016907" y="4336566"/>
            <a:ext cx="15242393" cy="5403835"/>
          </a:xfrm>
          <a:prstGeom prst="rect">
            <a:avLst/>
          </a:prstGeom>
        </p:spPr>
        <p:txBody>
          <a:bodyPr anchor="t" rtlCol="false" tIns="0" lIns="0" bIns="0" rIns="0">
            <a:spAutoFit/>
          </a:bodyPr>
          <a:lstStyle/>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W(Y|X) is the probability of the output Y given the input X.</a:t>
            </a:r>
          </a:p>
          <a:p>
            <a:pPr algn="l" marL="1338582" indent="-446194" lvl="2">
              <a:lnSpc>
                <a:spcPts val="3844"/>
              </a:lnSpc>
              <a:buFont typeface="Arial"/>
              <a:buChar char="⚬"/>
            </a:pPr>
            <a:r>
              <a:rPr lang="en-US" sz="3100">
                <a:solidFill>
                  <a:srgbClr val="FFFFFF"/>
                </a:solidFill>
                <a:latin typeface="Calibri (MS)"/>
                <a:ea typeface="Calibri (MS)"/>
                <a:cs typeface="Calibri (MS)"/>
                <a:sym typeface="Calibri (MS)"/>
              </a:rPr>
              <a:t>when W(Y|0) = W(Y|1) </a:t>
            </a:r>
          </a:p>
          <a:p>
            <a:pPr algn="l" marL="2007873" indent="-501968" lvl="3">
              <a:lnSpc>
                <a:spcPts val="3844"/>
              </a:lnSpc>
              <a:buFont typeface="Arial"/>
              <a:buChar char="￭"/>
            </a:pPr>
            <a:r>
              <a:rPr lang="en-US" sz="3100">
                <a:solidFill>
                  <a:srgbClr val="FFFFFF"/>
                </a:solidFill>
                <a:latin typeface="Calibri (MS)"/>
                <a:ea typeface="Calibri (MS)"/>
                <a:cs typeface="Calibri (MS)"/>
                <a:sym typeface="Calibri (MS)"/>
              </a:rPr>
              <a:t>Both the probabilities are equal hence the channel is confused because it does not know where the output came from (UNRELIABLE)</a:t>
            </a:r>
          </a:p>
          <a:p>
            <a:pPr algn="l" marL="1338582" indent="-446194" lvl="2">
              <a:lnSpc>
                <a:spcPts val="3844"/>
              </a:lnSpc>
              <a:buFont typeface="Arial"/>
              <a:buChar char="⚬"/>
            </a:pPr>
            <a:r>
              <a:rPr lang="en-US" sz="3100">
                <a:solidFill>
                  <a:srgbClr val="FFFFFF"/>
                </a:solidFill>
                <a:latin typeface="Calibri (MS)"/>
                <a:ea typeface="Calibri (MS)"/>
                <a:cs typeface="Calibri (MS)"/>
                <a:sym typeface="Calibri (MS)"/>
              </a:rPr>
              <a:t>When W(Y|0) ≠ W(Y|1) </a:t>
            </a:r>
          </a:p>
          <a:p>
            <a:pPr algn="l" marL="2007873" indent="-501968" lvl="3">
              <a:lnSpc>
                <a:spcPts val="3844"/>
              </a:lnSpc>
              <a:buFont typeface="Arial"/>
              <a:buChar char="￭"/>
            </a:pPr>
            <a:r>
              <a:rPr lang="en-US" sz="3100">
                <a:solidFill>
                  <a:srgbClr val="FFFFFF"/>
                </a:solidFill>
                <a:latin typeface="Calibri (MS)"/>
                <a:ea typeface="Calibri (MS)"/>
                <a:cs typeface="Calibri (MS)"/>
                <a:sym typeface="Calibri (MS)"/>
              </a:rPr>
              <a:t>This means that there is no confusion from where the output came. </a:t>
            </a:r>
          </a:p>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Bhattacharyya parameter gives a single number on how reliable the channel is.</a:t>
            </a:r>
          </a:p>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Simple intuition is that </a:t>
            </a:r>
          </a:p>
          <a:p>
            <a:pPr algn="l" marL="1338582" indent="-446194" lvl="2">
              <a:lnSpc>
                <a:spcPts val="3844"/>
              </a:lnSpc>
              <a:buFont typeface="Arial"/>
              <a:buChar char="⚬"/>
            </a:pPr>
            <a:r>
              <a:rPr lang="en-US" sz="3100">
                <a:solidFill>
                  <a:srgbClr val="FFFFFF"/>
                </a:solidFill>
                <a:latin typeface="Calibri (MS)"/>
                <a:ea typeface="Calibri (MS)"/>
                <a:cs typeface="Calibri (MS)"/>
                <a:sym typeface="Calibri (MS)"/>
              </a:rPr>
              <a:t>Z(W) = 0 then the channel is perfect.</a:t>
            </a:r>
          </a:p>
          <a:p>
            <a:pPr algn="l" marL="1338582" indent="-446194" lvl="2">
              <a:lnSpc>
                <a:spcPts val="3844"/>
              </a:lnSpc>
              <a:buFont typeface="Arial"/>
              <a:buChar char="⚬"/>
            </a:pPr>
            <a:r>
              <a:rPr lang="en-US" sz="3100">
                <a:solidFill>
                  <a:srgbClr val="FFFFFF"/>
                </a:solidFill>
                <a:latin typeface="Calibri (MS)"/>
                <a:ea typeface="Calibri (MS)"/>
                <a:cs typeface="Calibri (MS)"/>
                <a:sym typeface="Calibri (MS)"/>
              </a:rPr>
              <a:t>Z(W) = 1 then the channel is perfectly noisy.</a:t>
            </a:r>
          </a:p>
          <a:p>
            <a:pPr algn="l" marL="1338582" indent="-446194" lvl="2">
              <a:lnSpc>
                <a:spcPts val="3844"/>
              </a:lnSpc>
              <a:buFont typeface="Arial"/>
              <a:buChar char="⚬"/>
            </a:pPr>
            <a:r>
              <a:rPr lang="en-US" sz="3100">
                <a:solidFill>
                  <a:srgbClr val="FFFFFF"/>
                </a:solidFill>
                <a:latin typeface="Calibri (MS)"/>
                <a:ea typeface="Calibri (MS)"/>
                <a:cs typeface="Calibri (MS)"/>
                <a:sym typeface="Calibri (MS)"/>
              </a:rPr>
              <a:t>This means that lower the value more reliable the channel is.</a:t>
            </a:r>
          </a:p>
        </p:txBody>
      </p:sp>
      <p:sp>
        <p:nvSpPr>
          <p:cNvPr name="TextBox 15" id="15"/>
          <p:cNvSpPr txBox="true"/>
          <p:nvPr/>
        </p:nvSpPr>
        <p:spPr>
          <a:xfrm rot="0">
            <a:off x="2016907" y="2208750"/>
            <a:ext cx="15242393" cy="1031976"/>
          </a:xfrm>
          <a:prstGeom prst="rect">
            <a:avLst/>
          </a:prstGeom>
        </p:spPr>
        <p:txBody>
          <a:bodyPr anchor="t" rtlCol="false" tIns="0" lIns="0" bIns="0" rIns="0">
            <a:spAutoFit/>
          </a:bodyPr>
          <a:lstStyle/>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Defined as ‘A measure of how unreliable or confusing a communication channel is’ and is given as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3591659" y="1028700"/>
            <a:ext cx="12303786" cy="1993824"/>
            <a:chOff x="0" y="0"/>
            <a:chExt cx="16405048" cy="2658432"/>
          </a:xfrm>
        </p:grpSpPr>
        <p:sp>
          <p:nvSpPr>
            <p:cNvPr name="TextBox 10" id="10"/>
            <p:cNvSpPr txBox="true"/>
            <p:nvPr/>
          </p:nvSpPr>
          <p:spPr>
            <a:xfrm rot="0">
              <a:off x="0" y="-28575"/>
              <a:ext cx="16405048" cy="1491124"/>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Bhattacharyya Parameter</a:t>
              </a:r>
            </a:p>
          </p:txBody>
        </p:sp>
        <p:sp>
          <p:nvSpPr>
            <p:cNvPr name="TextBox 11" id="11"/>
            <p:cNvSpPr txBox="true"/>
            <p:nvPr/>
          </p:nvSpPr>
          <p:spPr>
            <a:xfrm rot="0">
              <a:off x="0" y="1884137"/>
              <a:ext cx="16405048" cy="774294"/>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2279455" y="2443757"/>
            <a:ext cx="9418615" cy="5889752"/>
          </a:xfrm>
          <a:prstGeom prst="rect">
            <a:avLst/>
          </a:prstGeom>
        </p:spPr>
        <p:txBody>
          <a:bodyPr anchor="t" rtlCol="false" tIns="0" lIns="0" bIns="0" rIns="0">
            <a:spAutoFit/>
          </a:bodyPr>
          <a:lstStyle/>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For the BEC Z(W) =</a:t>
            </a:r>
            <a:r>
              <a:rPr lang="en-US" sz="3100">
                <a:solidFill>
                  <a:srgbClr val="FFFFFF"/>
                </a:solidFill>
                <a:latin typeface="Calibri (MS)"/>
                <a:ea typeface="Calibri (MS)"/>
                <a:cs typeface="Calibri (MS)"/>
                <a:sym typeface="Calibri (MS)"/>
              </a:rPr>
              <a:t> ∈ (probability of erasure)</a:t>
            </a:r>
          </a:p>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As already stated the channel is divided as 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and 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a:t>
            </a:r>
          </a:p>
          <a:p>
            <a:pPr algn="l" marL="1338582" indent="-446194" lvl="2">
              <a:lnSpc>
                <a:spcPts val="3844"/>
              </a:lnSpc>
              <a:buFont typeface="Arial"/>
              <a:buChar char="⚬"/>
            </a:pPr>
            <a:r>
              <a:rPr lang="en-US" sz="3100">
                <a:solidFill>
                  <a:srgbClr val="FFFFFF"/>
                </a:solidFill>
                <a:latin typeface="Calibri (MS)"/>
                <a:ea typeface="Calibri (MS)"/>
                <a:cs typeface="Calibri (MS)"/>
                <a:sym typeface="Calibri (MS)"/>
              </a:rPr>
              <a:t>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 used to decode u</a:t>
            </a:r>
            <a:r>
              <a:rPr lang="en-US" sz="3100">
                <a:solidFill>
                  <a:srgbClr val="FFFFFF"/>
                </a:solidFill>
                <a:latin typeface="Calibri (MS)"/>
                <a:ea typeface="Calibri (MS)"/>
                <a:cs typeface="Calibri (MS)"/>
                <a:sym typeface="Calibri (MS)"/>
              </a:rPr>
              <a:t>2</a:t>
            </a:r>
          </a:p>
          <a:p>
            <a:pPr algn="l" marL="1338582" indent="-446194" lvl="2">
              <a:lnSpc>
                <a:spcPts val="3844"/>
              </a:lnSpc>
              <a:buFont typeface="Arial"/>
              <a:buChar char="⚬"/>
            </a:pPr>
            <a:r>
              <a:rPr lang="en-US" sz="3100">
                <a:solidFill>
                  <a:srgbClr val="FFFFFF"/>
                </a:solidFill>
                <a:latin typeface="Calibri (MS)"/>
                <a:ea typeface="Calibri (MS)"/>
                <a:cs typeface="Calibri (MS)"/>
                <a:sym typeface="Calibri (MS)"/>
              </a:rPr>
              <a:t>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 used to decode u</a:t>
            </a:r>
            <a:r>
              <a:rPr lang="en-US" sz="3100">
                <a:solidFill>
                  <a:srgbClr val="FFFFFF"/>
                </a:solidFill>
                <a:latin typeface="Calibri (MS)"/>
                <a:ea typeface="Calibri (MS)"/>
                <a:cs typeface="Calibri (MS)"/>
                <a:sym typeface="Calibri (MS)"/>
              </a:rPr>
              <a:t>1</a:t>
            </a:r>
          </a:p>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From the tree, we can get to the conclusion that</a:t>
            </a:r>
          </a:p>
          <a:p>
            <a:pPr algn="l" marL="1338582" indent="-446194" lvl="2">
              <a:lnSpc>
                <a:spcPts val="3844"/>
              </a:lnSpc>
              <a:buFont typeface="Arial"/>
              <a:buChar char="⚬"/>
            </a:pPr>
            <a:r>
              <a:rPr lang="en-US" sz="3100">
                <a:solidFill>
                  <a:srgbClr val="FFFFFF"/>
                </a:solidFill>
                <a:latin typeface="Calibri (MS)"/>
                <a:ea typeface="Calibri (MS)"/>
                <a:cs typeface="Calibri (MS)"/>
                <a:sym typeface="Calibri (MS)"/>
              </a:rPr>
              <a:t>Z(W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 2Z(W) - Z(W)</a:t>
            </a:r>
            <a:r>
              <a:rPr lang="en-US" sz="3100">
                <a:solidFill>
                  <a:srgbClr val="FFFFFF"/>
                </a:solidFill>
                <a:latin typeface="Calibri (MS)"/>
                <a:ea typeface="Calibri (MS)"/>
                <a:cs typeface="Calibri (MS)"/>
                <a:sym typeface="Calibri (MS)"/>
              </a:rPr>
              <a:t>2</a:t>
            </a:r>
            <a:r>
              <a:rPr lang="en-US" sz="3100">
                <a:solidFill>
                  <a:srgbClr val="FFFFFF"/>
                </a:solidFill>
                <a:latin typeface="Calibri (MS)"/>
                <a:ea typeface="Calibri (MS)"/>
                <a:cs typeface="Calibri (MS)"/>
                <a:sym typeface="Calibri (MS)"/>
              </a:rPr>
              <a:t> = 2∈ - ∈</a:t>
            </a:r>
            <a:r>
              <a:rPr lang="en-US" sz="3100">
                <a:solidFill>
                  <a:srgbClr val="FFFFFF"/>
                </a:solidFill>
                <a:latin typeface="Calibri (MS)"/>
                <a:ea typeface="Calibri (MS)"/>
                <a:cs typeface="Calibri (MS)"/>
                <a:sym typeface="Calibri (MS)"/>
              </a:rPr>
              <a:t>2</a:t>
            </a:r>
          </a:p>
          <a:p>
            <a:pPr algn="l" marL="1338582" indent="-446194" lvl="2">
              <a:lnSpc>
                <a:spcPts val="3844"/>
              </a:lnSpc>
              <a:buFont typeface="Arial"/>
              <a:buChar char="⚬"/>
            </a:pPr>
            <a:r>
              <a:rPr lang="en-US" sz="3100">
                <a:solidFill>
                  <a:srgbClr val="FFFFFF"/>
                </a:solidFill>
                <a:latin typeface="Calibri (MS)"/>
                <a:ea typeface="Calibri (MS)"/>
                <a:cs typeface="Calibri (MS)"/>
                <a:sym typeface="Calibri (MS)"/>
              </a:rPr>
              <a:t>Z(W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 Z(W)</a:t>
            </a:r>
            <a:r>
              <a:rPr lang="en-US" sz="3100">
                <a:solidFill>
                  <a:srgbClr val="FFFFFF"/>
                </a:solidFill>
                <a:latin typeface="Calibri (MS)"/>
                <a:ea typeface="Calibri (MS)"/>
                <a:cs typeface="Calibri (MS)"/>
                <a:sym typeface="Calibri (MS)"/>
              </a:rPr>
              <a:t>2</a:t>
            </a:r>
            <a:r>
              <a:rPr lang="en-US" sz="3100">
                <a:solidFill>
                  <a:srgbClr val="FFFFFF"/>
                </a:solidFill>
                <a:latin typeface="Calibri (MS)"/>
                <a:ea typeface="Calibri (MS)"/>
                <a:cs typeface="Calibri (MS)"/>
                <a:sym typeface="Calibri (MS)"/>
              </a:rPr>
              <a:t> = ∈</a:t>
            </a:r>
            <a:r>
              <a:rPr lang="en-US" sz="3100">
                <a:solidFill>
                  <a:srgbClr val="FFFFFF"/>
                </a:solidFill>
                <a:latin typeface="Calibri (MS)"/>
                <a:ea typeface="Calibri (MS)"/>
                <a:cs typeface="Calibri (MS)"/>
                <a:sym typeface="Calibri (MS)"/>
              </a:rPr>
              <a:t>2</a:t>
            </a:r>
            <a:r>
              <a:rPr lang="en-US" sz="3100">
                <a:solidFill>
                  <a:srgbClr val="FFFFFF"/>
                </a:solidFill>
                <a:latin typeface="Calibri (MS)"/>
                <a:ea typeface="Calibri (MS)"/>
                <a:cs typeface="Calibri (MS)"/>
                <a:sym typeface="Calibri (MS)"/>
              </a:rPr>
              <a:t> </a:t>
            </a:r>
          </a:p>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Recursively as shown in the diagram we can find the Bhattacharyya parameter as we keep on splitting them. </a:t>
            </a:r>
          </a:p>
          <a:p>
            <a:pPr algn="l" marL="669291" indent="-334646" lvl="1">
              <a:lnSpc>
                <a:spcPts val="3844"/>
              </a:lnSpc>
              <a:buFont typeface="Arial"/>
              <a:buChar char="•"/>
            </a:pPr>
            <a:r>
              <a:rPr lang="en-US" sz="3100">
                <a:solidFill>
                  <a:srgbClr val="FFFFFF"/>
                </a:solidFill>
                <a:latin typeface="Calibri (MS)"/>
                <a:ea typeface="Calibri (MS)"/>
                <a:cs typeface="Calibri (MS)"/>
                <a:sym typeface="Calibri (MS)"/>
              </a:rPr>
              <a:t>This results in Matthew effect: the good become better and the bad become worse.</a:t>
            </a:r>
          </a:p>
        </p:txBody>
      </p:sp>
      <p:sp>
        <p:nvSpPr>
          <p:cNvPr name="Freeform 13" id="13"/>
          <p:cNvSpPr/>
          <p:nvPr/>
        </p:nvSpPr>
        <p:spPr>
          <a:xfrm flipH="false" flipV="false" rot="0">
            <a:off x="11095325" y="3688135"/>
            <a:ext cx="6822805" cy="3999869"/>
          </a:xfrm>
          <a:custGeom>
            <a:avLst/>
            <a:gdLst/>
            <a:ahLst/>
            <a:cxnLst/>
            <a:rect r="r" b="b" t="t" l="l"/>
            <a:pathLst>
              <a:path h="3999869" w="6822805">
                <a:moveTo>
                  <a:pt x="0" y="0"/>
                </a:moveTo>
                <a:lnTo>
                  <a:pt x="6822805" y="0"/>
                </a:lnTo>
                <a:lnTo>
                  <a:pt x="6822805" y="3999869"/>
                </a:lnTo>
                <a:lnTo>
                  <a:pt x="0" y="3999869"/>
                </a:lnTo>
                <a:lnTo>
                  <a:pt x="0" y="0"/>
                </a:lnTo>
                <a:close/>
              </a:path>
            </a:pathLst>
          </a:custGeom>
          <a:blipFill>
            <a:blip r:embed="rId7"/>
            <a:stretch>
              <a:fillRect l="0" t="0" r="0" b="0"/>
            </a:stretch>
          </a:blipFill>
        </p:spPr>
      </p:sp>
      <p:sp>
        <p:nvSpPr>
          <p:cNvPr name="Freeform 14" id="14"/>
          <p:cNvSpPr/>
          <p:nvPr/>
        </p:nvSpPr>
        <p:spPr>
          <a:xfrm flipH="false" flipV="false" rot="0">
            <a:off x="11095325" y="3688135"/>
            <a:ext cx="6822805" cy="3999869"/>
          </a:xfrm>
          <a:custGeom>
            <a:avLst/>
            <a:gdLst/>
            <a:ahLst/>
            <a:cxnLst/>
            <a:rect r="r" b="b" t="t" l="l"/>
            <a:pathLst>
              <a:path h="3999869" w="6822805">
                <a:moveTo>
                  <a:pt x="0" y="0"/>
                </a:moveTo>
                <a:lnTo>
                  <a:pt x="6822805" y="0"/>
                </a:lnTo>
                <a:lnTo>
                  <a:pt x="6822805" y="3999869"/>
                </a:lnTo>
                <a:lnTo>
                  <a:pt x="0" y="3999869"/>
                </a:lnTo>
                <a:lnTo>
                  <a:pt x="0" y="0"/>
                </a:lnTo>
                <a:close/>
              </a:path>
            </a:pathLst>
          </a:custGeom>
          <a:blipFill>
            <a:blip r:embed="rId7"/>
            <a:stretch>
              <a:fillRect l="0" t="0" r="0" b="0"/>
            </a:stretch>
          </a:blipFill>
        </p:spPr>
      </p:sp>
      <p:sp>
        <p:nvSpPr>
          <p:cNvPr name="Freeform 15" id="15"/>
          <p:cNvSpPr/>
          <p:nvPr/>
        </p:nvSpPr>
        <p:spPr>
          <a:xfrm flipH="false" flipV="false" rot="0">
            <a:off x="11095325" y="3688135"/>
            <a:ext cx="6822805" cy="3999869"/>
          </a:xfrm>
          <a:custGeom>
            <a:avLst/>
            <a:gdLst/>
            <a:ahLst/>
            <a:cxnLst/>
            <a:rect r="r" b="b" t="t" l="l"/>
            <a:pathLst>
              <a:path h="3999869" w="6822805">
                <a:moveTo>
                  <a:pt x="0" y="0"/>
                </a:moveTo>
                <a:lnTo>
                  <a:pt x="6822805" y="0"/>
                </a:lnTo>
                <a:lnTo>
                  <a:pt x="6822805" y="3999869"/>
                </a:lnTo>
                <a:lnTo>
                  <a:pt x="0" y="3999869"/>
                </a:lnTo>
                <a:lnTo>
                  <a:pt x="0" y="0"/>
                </a:lnTo>
                <a:close/>
              </a:path>
            </a:pathLst>
          </a:custGeom>
          <a:blipFill>
            <a:blip r:embed="rId7"/>
            <a:stretch>
              <a:fillRect l="0" t="0" r="0" b="0"/>
            </a:stretch>
          </a:blipFill>
        </p:spPr>
      </p:sp>
      <p:sp>
        <p:nvSpPr>
          <p:cNvPr name="Freeform 16" id="16"/>
          <p:cNvSpPr/>
          <p:nvPr/>
        </p:nvSpPr>
        <p:spPr>
          <a:xfrm flipH="false" flipV="false" rot="0">
            <a:off x="11095325" y="3688135"/>
            <a:ext cx="6822805" cy="3999869"/>
          </a:xfrm>
          <a:custGeom>
            <a:avLst/>
            <a:gdLst/>
            <a:ahLst/>
            <a:cxnLst/>
            <a:rect r="r" b="b" t="t" l="l"/>
            <a:pathLst>
              <a:path h="3999869" w="6822805">
                <a:moveTo>
                  <a:pt x="0" y="0"/>
                </a:moveTo>
                <a:lnTo>
                  <a:pt x="6822805" y="0"/>
                </a:lnTo>
                <a:lnTo>
                  <a:pt x="6822805" y="3999869"/>
                </a:lnTo>
                <a:lnTo>
                  <a:pt x="0" y="3999869"/>
                </a:lnTo>
                <a:lnTo>
                  <a:pt x="0" y="0"/>
                </a:lnTo>
                <a:close/>
              </a:path>
            </a:pathLst>
          </a:custGeom>
          <a:blipFill>
            <a:blip r:embed="rId7"/>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1905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9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3496187" y="1028700"/>
            <a:ext cx="12494729" cy="1993824"/>
            <a:chOff x="0" y="0"/>
            <a:chExt cx="16659639" cy="2658432"/>
          </a:xfrm>
        </p:grpSpPr>
        <p:sp>
          <p:nvSpPr>
            <p:cNvPr name="TextBox 10" id="10"/>
            <p:cNvSpPr txBox="true"/>
            <p:nvPr/>
          </p:nvSpPr>
          <p:spPr>
            <a:xfrm rot="0">
              <a:off x="0" y="-28575"/>
              <a:ext cx="16659639" cy="1491124"/>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Bhattacharyya Parameter</a:t>
              </a:r>
            </a:p>
          </p:txBody>
        </p:sp>
        <p:sp>
          <p:nvSpPr>
            <p:cNvPr name="TextBox 11" id="11"/>
            <p:cNvSpPr txBox="true"/>
            <p:nvPr/>
          </p:nvSpPr>
          <p:spPr>
            <a:xfrm rot="0">
              <a:off x="0" y="1884137"/>
              <a:ext cx="16659639" cy="774294"/>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2194030" y="3093308"/>
            <a:ext cx="13899941" cy="5390894"/>
          </a:xfrm>
          <a:prstGeom prst="rect">
            <a:avLst/>
          </a:prstGeom>
        </p:spPr>
        <p:txBody>
          <a:bodyPr anchor="t" rtlCol="false" tIns="0" lIns="0" bIns="0" rIns="0">
            <a:spAutoFit/>
          </a:bodyPr>
          <a:lstStyle/>
          <a:p>
            <a:pPr algn="just" marL="669312" indent="-334656" lvl="1">
              <a:lnSpc>
                <a:spcPts val="3844"/>
              </a:lnSpc>
              <a:buFont typeface="Arial"/>
              <a:buChar char="•"/>
            </a:pPr>
            <a:r>
              <a:rPr lang="en-US" sz="3100">
                <a:solidFill>
                  <a:srgbClr val="FFFFFF"/>
                </a:solidFill>
                <a:latin typeface="Calibri (MS)"/>
                <a:ea typeface="Calibri (MS)"/>
                <a:cs typeface="Calibri (MS)"/>
                <a:sym typeface="Calibri (MS)"/>
              </a:rPr>
              <a:t>So after channel combining and channel splitting, two independent BECs with the same reliability are transformed into two polarized channels and the sum capacity of two channels is unchangeable, that is, </a:t>
            </a:r>
          </a:p>
          <a:p>
            <a:pPr algn="just" marL="1338624" indent="-446208" lvl="2">
              <a:lnSpc>
                <a:spcPts val="3844"/>
              </a:lnSpc>
              <a:buFont typeface="Arial"/>
              <a:buChar char="⚬"/>
            </a:pPr>
            <a:r>
              <a:rPr lang="en-US" b="true" sz="3100">
                <a:solidFill>
                  <a:srgbClr val="FFFFFF"/>
                </a:solidFill>
                <a:latin typeface="Calibri (MS) Bold"/>
                <a:ea typeface="Calibri (MS) Bold"/>
                <a:cs typeface="Calibri (MS) Bold"/>
                <a:sym typeface="Calibri (MS) Bold"/>
              </a:rPr>
              <a:t>I(W</a:t>
            </a:r>
            <a:r>
              <a:rPr lang="en-US" b="true" sz="3100">
                <a:solidFill>
                  <a:srgbClr val="FFFFFF"/>
                </a:solidFill>
                <a:latin typeface="Calibri (MS) Bold"/>
                <a:ea typeface="Calibri (MS) Bold"/>
                <a:cs typeface="Calibri (MS) Bold"/>
                <a:sym typeface="Calibri (MS) Bold"/>
              </a:rPr>
              <a:t>-</a:t>
            </a:r>
            <a:r>
              <a:rPr lang="en-US" b="true" sz="3100">
                <a:solidFill>
                  <a:srgbClr val="FFFFFF"/>
                </a:solidFill>
                <a:latin typeface="Calibri (MS) Bold"/>
                <a:ea typeface="Calibri (MS) Bold"/>
                <a:cs typeface="Calibri (MS) Bold"/>
                <a:sym typeface="Calibri (MS) Bold"/>
              </a:rPr>
              <a:t>) + I(W</a:t>
            </a:r>
            <a:r>
              <a:rPr lang="en-US" b="true" sz="3100">
                <a:solidFill>
                  <a:srgbClr val="FFFFFF"/>
                </a:solidFill>
                <a:latin typeface="Calibri (MS) Bold"/>
                <a:ea typeface="Calibri (MS) Bold"/>
                <a:cs typeface="Calibri (MS) Bold"/>
                <a:sym typeface="Calibri (MS) Bold"/>
              </a:rPr>
              <a:t>+</a:t>
            </a:r>
            <a:r>
              <a:rPr lang="en-US" b="true" sz="3100">
                <a:solidFill>
                  <a:srgbClr val="FFFFFF"/>
                </a:solidFill>
                <a:latin typeface="Calibri (MS) Bold"/>
                <a:ea typeface="Calibri (MS) Bold"/>
                <a:cs typeface="Calibri (MS) Bold"/>
                <a:sym typeface="Calibri (MS) Bold"/>
              </a:rPr>
              <a:t>) = 2I(W)</a:t>
            </a:r>
            <a:r>
              <a:rPr lang="en-US" sz="3100">
                <a:solidFill>
                  <a:srgbClr val="FFFFFF"/>
                </a:solidFill>
                <a:latin typeface="Calibri (MS)"/>
                <a:ea typeface="Calibri (MS)"/>
                <a:cs typeface="Calibri (MS)"/>
                <a:sym typeface="Calibri (MS)"/>
              </a:rPr>
              <a:t>. </a:t>
            </a:r>
          </a:p>
          <a:p>
            <a:pPr algn="just" marL="669312" indent="-334656" lvl="1">
              <a:lnSpc>
                <a:spcPts val="3844"/>
              </a:lnSpc>
              <a:buFont typeface="Arial"/>
              <a:buChar char="•"/>
            </a:pPr>
            <a:r>
              <a:rPr lang="en-US" sz="3100">
                <a:solidFill>
                  <a:srgbClr val="FFFFFF"/>
                </a:solidFill>
                <a:latin typeface="Calibri (MS)"/>
                <a:ea typeface="Calibri (MS)"/>
                <a:cs typeface="Calibri (MS)"/>
                <a:sym typeface="Calibri (MS)"/>
              </a:rPr>
              <a:t>We know that I(W)=1 - ∈, I(W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=1 - ∈</a:t>
            </a:r>
            <a:r>
              <a:rPr lang="en-US" sz="3100">
                <a:solidFill>
                  <a:srgbClr val="FFFFFF"/>
                </a:solidFill>
                <a:latin typeface="Calibri (MS)"/>
                <a:ea typeface="Calibri (MS)"/>
                <a:cs typeface="Calibri (MS)"/>
                <a:sym typeface="Calibri (MS)"/>
              </a:rPr>
              <a:t>2</a:t>
            </a:r>
            <a:r>
              <a:rPr lang="en-US" sz="3100">
                <a:solidFill>
                  <a:srgbClr val="FFFFFF"/>
                </a:solidFill>
                <a:latin typeface="Calibri (MS)"/>
                <a:ea typeface="Calibri (MS)"/>
                <a:cs typeface="Calibri (MS)"/>
                <a:sym typeface="Calibri (MS)"/>
              </a:rPr>
              <a:t> and I(W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 (1 - ∈)</a:t>
            </a:r>
            <a:r>
              <a:rPr lang="en-US" sz="3100">
                <a:solidFill>
                  <a:srgbClr val="FFFFFF"/>
                </a:solidFill>
                <a:latin typeface="Calibri (MS)"/>
                <a:ea typeface="Calibri (MS)"/>
                <a:cs typeface="Calibri (MS)"/>
                <a:sym typeface="Calibri (MS)"/>
              </a:rPr>
              <a:t>2</a:t>
            </a:r>
          </a:p>
          <a:p>
            <a:pPr algn="just" marL="669312" indent="-334656" lvl="1">
              <a:lnSpc>
                <a:spcPts val="4650"/>
              </a:lnSpc>
              <a:buFont typeface="Arial"/>
              <a:buChar char="•"/>
            </a:pPr>
            <a:r>
              <a:rPr lang="en-US" sz="3100">
                <a:solidFill>
                  <a:srgbClr val="FFFFFF"/>
                </a:solidFill>
                <a:latin typeface="Calibri (MS)"/>
                <a:ea typeface="Calibri (MS)"/>
                <a:cs typeface="Calibri (MS)"/>
                <a:sym typeface="Calibri (MS)"/>
              </a:rPr>
              <a:t>Arikan derived the mutual information of the two channels as</a:t>
            </a:r>
          </a:p>
          <a:p>
            <a:pPr algn="just" marL="1338624" indent="-446208" lvl="2">
              <a:lnSpc>
                <a:spcPts val="4650"/>
              </a:lnSpc>
              <a:buFont typeface="Arial"/>
              <a:buChar char="⚬"/>
            </a:pPr>
            <a:r>
              <a:rPr lang="en-US" sz="3100">
                <a:solidFill>
                  <a:srgbClr val="FFFFFF"/>
                </a:solidFill>
                <a:latin typeface="Calibri (MS)"/>
                <a:ea typeface="Calibri (MS)"/>
                <a:cs typeface="Calibri (MS)"/>
                <a:sym typeface="Calibri (MS)"/>
              </a:rPr>
              <a:t>I(W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 2I(W) – I(W)</a:t>
            </a:r>
            <a:r>
              <a:rPr lang="en-US" sz="3100">
                <a:solidFill>
                  <a:srgbClr val="FFFFFF"/>
                </a:solidFill>
                <a:latin typeface="Calibri (MS)"/>
                <a:ea typeface="Calibri (MS)"/>
                <a:cs typeface="Calibri (MS)"/>
                <a:sym typeface="Calibri (MS)"/>
              </a:rPr>
              <a:t>2</a:t>
            </a:r>
          </a:p>
          <a:p>
            <a:pPr algn="just" marL="1338624" indent="-446208" lvl="2">
              <a:lnSpc>
                <a:spcPts val="4650"/>
              </a:lnSpc>
              <a:buFont typeface="Arial"/>
              <a:buChar char="⚬"/>
            </a:pPr>
            <a:r>
              <a:rPr lang="en-US" sz="3100">
                <a:solidFill>
                  <a:srgbClr val="FFFFFF"/>
                </a:solidFill>
                <a:latin typeface="Calibri (MS)"/>
                <a:ea typeface="Calibri (MS)"/>
                <a:cs typeface="Calibri (MS)"/>
                <a:sym typeface="Calibri (MS)"/>
              </a:rPr>
              <a:t>I(W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 I(W)</a:t>
            </a:r>
            <a:r>
              <a:rPr lang="en-US" sz="3100">
                <a:solidFill>
                  <a:srgbClr val="FFFFFF"/>
                </a:solidFill>
                <a:latin typeface="Calibri (MS)"/>
                <a:ea typeface="Calibri (MS)"/>
                <a:cs typeface="Calibri (MS)"/>
                <a:sym typeface="Calibri (MS)"/>
              </a:rPr>
              <a:t>2</a:t>
            </a:r>
            <a:r>
              <a:rPr lang="en-US" sz="3100">
                <a:solidFill>
                  <a:srgbClr val="FFFFFF"/>
                </a:solidFill>
                <a:latin typeface="Calibri (MS)"/>
                <a:ea typeface="Calibri (MS)"/>
                <a:cs typeface="Calibri (MS)"/>
                <a:sym typeface="Calibri (MS)"/>
              </a:rPr>
              <a:t>  </a:t>
            </a:r>
          </a:p>
          <a:p>
            <a:pPr algn="just" marL="1338624" indent="-446208" lvl="2">
              <a:lnSpc>
                <a:spcPts val="4650"/>
              </a:lnSpc>
              <a:buFont typeface="Arial"/>
              <a:buChar char="⚬"/>
            </a:pPr>
            <a:r>
              <a:rPr lang="en-US" sz="3100">
                <a:solidFill>
                  <a:srgbClr val="FFFFFF"/>
                </a:solidFill>
                <a:latin typeface="Calibri (MS)"/>
                <a:ea typeface="Calibri (MS)"/>
                <a:cs typeface="Calibri (MS)"/>
                <a:sym typeface="Calibri (MS)"/>
              </a:rPr>
              <a:t>W- has a smaller capacity than the given BEC W and W+ has a larger capacity</a:t>
            </a:r>
          </a:p>
          <a:p>
            <a:pPr algn="just" marL="2007936" indent="-501984" lvl="3">
              <a:lnSpc>
                <a:spcPts val="4650"/>
              </a:lnSpc>
              <a:buFont typeface="Arial"/>
              <a:buChar char="￭"/>
            </a:pPr>
            <a:r>
              <a:rPr lang="en-US" sz="3100">
                <a:solidFill>
                  <a:srgbClr val="FFFFFF"/>
                </a:solidFill>
                <a:latin typeface="Calibri (MS)"/>
                <a:ea typeface="Calibri (MS)"/>
                <a:cs typeface="Calibri (MS)"/>
                <a:sym typeface="Calibri (MS)"/>
              </a:rPr>
              <a:t>that is, I(W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 ≤ I(W) ≤ I(W</a:t>
            </a:r>
            <a:r>
              <a:rPr lang="en-US" sz="3100">
                <a:solidFill>
                  <a:srgbClr val="FFFFFF"/>
                </a:solidFill>
                <a:latin typeface="Calibri (MS)"/>
                <a:ea typeface="Calibri (MS)"/>
                <a:cs typeface="Calibri (MS)"/>
                <a:sym typeface="Calibri (MS)"/>
              </a:rPr>
              <a:t>+</a:t>
            </a:r>
            <a:r>
              <a:rPr lang="en-US" sz="3100">
                <a:solidFill>
                  <a:srgbClr val="FFFFFF"/>
                </a:solidFill>
                <a:latin typeface="Calibri (MS)"/>
                <a:ea typeface="Calibri (MS)"/>
                <a:cs typeface="Calibri (MS)"/>
                <a:sym typeface="Calibri (MS)"/>
              </a:rPr>
              <a: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94902"/>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3615526" y="1028700"/>
            <a:ext cx="12256050" cy="1993824"/>
            <a:chOff x="0" y="0"/>
            <a:chExt cx="16341400" cy="2658432"/>
          </a:xfrm>
        </p:grpSpPr>
        <p:sp>
          <p:nvSpPr>
            <p:cNvPr name="TextBox 10" id="10"/>
            <p:cNvSpPr txBox="true"/>
            <p:nvPr/>
          </p:nvSpPr>
          <p:spPr>
            <a:xfrm rot="0">
              <a:off x="0" y="-28575"/>
              <a:ext cx="16341400" cy="1491124"/>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Bhattacharyya Parameter</a:t>
              </a:r>
            </a:p>
          </p:txBody>
        </p:sp>
        <p:sp>
          <p:nvSpPr>
            <p:cNvPr name="TextBox 11" id="11"/>
            <p:cNvSpPr txBox="true"/>
            <p:nvPr/>
          </p:nvSpPr>
          <p:spPr>
            <a:xfrm rot="0">
              <a:off x="0" y="1884137"/>
              <a:ext cx="16341400" cy="774294"/>
            </a:xfrm>
            <a:prstGeom prst="rect">
              <a:avLst/>
            </a:prstGeom>
          </p:spPr>
          <p:txBody>
            <a:bodyPr anchor="t" rtlCol="false" tIns="0" lIns="0" bIns="0" rIns="0">
              <a:spAutoFit/>
            </a:bodyPr>
            <a:lstStyle/>
            <a:p>
              <a:pPr algn="ctr">
                <a:lnSpc>
                  <a:spcPts val="4479"/>
                </a:lnSpc>
              </a:pPr>
            </a:p>
          </p:txBody>
        </p:sp>
      </p:grpSp>
      <p:sp>
        <p:nvSpPr>
          <p:cNvPr name="Freeform 12" id="12"/>
          <p:cNvSpPr/>
          <p:nvPr/>
        </p:nvSpPr>
        <p:spPr>
          <a:xfrm flipH="false" flipV="false" rot="0">
            <a:off x="8239092" y="3437503"/>
            <a:ext cx="8868563" cy="4918112"/>
          </a:xfrm>
          <a:custGeom>
            <a:avLst/>
            <a:gdLst/>
            <a:ahLst/>
            <a:cxnLst/>
            <a:rect r="r" b="b" t="t" l="l"/>
            <a:pathLst>
              <a:path h="4918112" w="8868563">
                <a:moveTo>
                  <a:pt x="0" y="0"/>
                </a:moveTo>
                <a:lnTo>
                  <a:pt x="8868563" y="0"/>
                </a:lnTo>
                <a:lnTo>
                  <a:pt x="8868563" y="4918112"/>
                </a:lnTo>
                <a:lnTo>
                  <a:pt x="0" y="4918112"/>
                </a:lnTo>
                <a:lnTo>
                  <a:pt x="0" y="0"/>
                </a:lnTo>
                <a:close/>
              </a:path>
            </a:pathLst>
          </a:custGeom>
          <a:blipFill>
            <a:blip r:embed="rId7"/>
            <a:stretch>
              <a:fillRect l="-139" t="-2928" r="0" b="0"/>
            </a:stretch>
          </a:blipFill>
        </p:spPr>
      </p:sp>
      <p:sp>
        <p:nvSpPr>
          <p:cNvPr name="TextBox 13" id="13"/>
          <p:cNvSpPr txBox="true"/>
          <p:nvPr/>
        </p:nvSpPr>
        <p:spPr>
          <a:xfrm rot="0">
            <a:off x="1308339" y="2516136"/>
            <a:ext cx="6454595" cy="6472555"/>
          </a:xfrm>
          <a:prstGeom prst="rect">
            <a:avLst/>
          </a:prstGeom>
        </p:spPr>
        <p:txBody>
          <a:bodyPr anchor="t" rtlCol="false" tIns="0" lIns="0" bIns="0" rIns="0">
            <a:spAutoFit/>
          </a:bodyPr>
          <a:lstStyle/>
          <a:p>
            <a:pPr algn="l" marL="561339" indent="-280669" lvl="1">
              <a:lnSpc>
                <a:spcPts val="3379"/>
              </a:lnSpc>
              <a:buFont typeface="Arial"/>
              <a:buChar char="•"/>
            </a:pPr>
            <a:r>
              <a:rPr lang="en-US" sz="2599">
                <a:solidFill>
                  <a:srgbClr val="FFFFFF"/>
                </a:solidFill>
                <a:latin typeface="Calibri (MS)"/>
                <a:ea typeface="Calibri (MS)"/>
                <a:cs typeface="Calibri (MS)"/>
                <a:sym typeface="Calibri (MS)"/>
              </a:rPr>
              <a:t>The Capacities of each polarized channel can be recursively Evaluated and the polarising transformations can be carried out continuously over N = 2</a:t>
            </a:r>
            <a:r>
              <a:rPr lang="en-US" sz="2599">
                <a:solidFill>
                  <a:srgbClr val="FFFFFF"/>
                </a:solidFill>
                <a:latin typeface="Calibri (MS)"/>
                <a:ea typeface="Calibri (MS)"/>
                <a:cs typeface="Calibri (MS)"/>
                <a:sym typeface="Calibri (MS)"/>
              </a:rPr>
              <a:t>n</a:t>
            </a:r>
            <a:r>
              <a:rPr lang="en-US" sz="2599">
                <a:solidFill>
                  <a:srgbClr val="FFFFFF"/>
                </a:solidFill>
                <a:latin typeface="Calibri (MS)"/>
                <a:ea typeface="Calibri (MS)"/>
                <a:cs typeface="Calibri (MS)"/>
                <a:sym typeface="Calibri (MS)"/>
              </a:rPr>
              <a:t> independent uses of given BEC.</a:t>
            </a:r>
          </a:p>
          <a:p>
            <a:pPr algn="l" marL="561339" indent="-280669" lvl="1">
              <a:lnSpc>
                <a:spcPts val="3379"/>
              </a:lnSpc>
              <a:buFont typeface="Arial"/>
              <a:buChar char="•"/>
            </a:pPr>
            <a:r>
              <a:rPr lang="en-US" sz="2599">
                <a:solidFill>
                  <a:srgbClr val="FFFFFF"/>
                </a:solidFill>
                <a:latin typeface="Calibri (MS)"/>
                <a:ea typeface="Calibri (MS)"/>
                <a:cs typeface="Calibri (MS)"/>
                <a:sym typeface="Calibri (MS)"/>
              </a:rPr>
              <a:t>Polarization effect continuously improves with increased code length N.</a:t>
            </a:r>
          </a:p>
          <a:p>
            <a:pPr algn="l" marL="561339" indent="-280669" lvl="1">
              <a:lnSpc>
                <a:spcPts val="3379"/>
              </a:lnSpc>
              <a:buFont typeface="Arial"/>
              <a:buChar char="•"/>
            </a:pPr>
            <a:r>
              <a:rPr lang="en-US" sz="2599">
                <a:solidFill>
                  <a:srgbClr val="FFFFFF"/>
                </a:solidFill>
                <a:latin typeface="Calibri (MS)"/>
                <a:ea typeface="Calibri (MS)"/>
                <a:cs typeface="Calibri (MS)"/>
                <a:sym typeface="Calibri (MS)"/>
              </a:rPr>
              <a:t>The capability of majority of polarized channel tends to either 1 (Good Channel with little noise) or 0 (bad channel with full noise).</a:t>
            </a:r>
          </a:p>
          <a:p>
            <a:pPr algn="l" marL="561339" indent="-280669" lvl="1">
              <a:lnSpc>
                <a:spcPts val="3379"/>
              </a:lnSpc>
              <a:buFont typeface="Arial"/>
              <a:buChar char="•"/>
            </a:pPr>
            <a:r>
              <a:rPr lang="en-US" sz="2599">
                <a:solidFill>
                  <a:srgbClr val="FFFFFF"/>
                </a:solidFill>
                <a:latin typeface="Calibri (MS)"/>
                <a:ea typeface="Calibri (MS)"/>
                <a:cs typeface="Calibri (MS)"/>
                <a:sym typeface="Calibri (MS)"/>
              </a:rPr>
              <a:t>The polarised channels under the Matthew effect move to two extremes as the code length N approaches to infinity(the associated capacity is 0 or 1.</a:t>
            </a:r>
          </a:p>
        </p:txBody>
      </p:sp>
      <p:sp>
        <p:nvSpPr>
          <p:cNvPr name="Freeform 14" id="14"/>
          <p:cNvSpPr/>
          <p:nvPr/>
        </p:nvSpPr>
        <p:spPr>
          <a:xfrm flipH="false" flipV="false" rot="0">
            <a:off x="8239092" y="3437503"/>
            <a:ext cx="8868563" cy="4918112"/>
          </a:xfrm>
          <a:custGeom>
            <a:avLst/>
            <a:gdLst/>
            <a:ahLst/>
            <a:cxnLst/>
            <a:rect r="r" b="b" t="t" l="l"/>
            <a:pathLst>
              <a:path h="4918112" w="8868563">
                <a:moveTo>
                  <a:pt x="0" y="0"/>
                </a:moveTo>
                <a:lnTo>
                  <a:pt x="8868563" y="0"/>
                </a:lnTo>
                <a:lnTo>
                  <a:pt x="8868563" y="4918112"/>
                </a:lnTo>
                <a:lnTo>
                  <a:pt x="0" y="4918112"/>
                </a:lnTo>
                <a:lnTo>
                  <a:pt x="0" y="0"/>
                </a:lnTo>
                <a:close/>
              </a:path>
            </a:pathLst>
          </a:custGeom>
          <a:blipFill>
            <a:blip r:embed="rId7"/>
            <a:stretch>
              <a:fillRect l="-139" t="-2928"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9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3451106" y="1028700"/>
            <a:ext cx="11100759" cy="1901596"/>
            <a:chOff x="0" y="0"/>
            <a:chExt cx="14801012" cy="2535461"/>
          </a:xfrm>
        </p:grpSpPr>
        <p:sp>
          <p:nvSpPr>
            <p:cNvPr name="TextBox 10" id="10"/>
            <p:cNvSpPr txBox="true"/>
            <p:nvPr/>
          </p:nvSpPr>
          <p:spPr>
            <a:xfrm rot="0">
              <a:off x="0" y="-19050"/>
              <a:ext cx="14801012" cy="1358646"/>
            </a:xfrm>
            <a:prstGeom prst="rect">
              <a:avLst/>
            </a:prstGeom>
          </p:spPr>
          <p:txBody>
            <a:bodyPr anchor="t" rtlCol="false" tIns="0" lIns="0" bIns="0" rIns="0">
              <a:spAutoFit/>
            </a:bodyPr>
            <a:lstStyle/>
            <a:p>
              <a:pPr algn="ctr">
                <a:lnSpc>
                  <a:spcPts val="8184"/>
                </a:lnSpc>
              </a:pPr>
              <a:r>
                <a:rPr lang="en-US" sz="6600">
                  <a:solidFill>
                    <a:srgbClr val="FFFFFF"/>
                  </a:solidFill>
                  <a:latin typeface="Russo One"/>
                  <a:ea typeface="Russo One"/>
                  <a:cs typeface="Russo One"/>
                  <a:sym typeface="Russo One"/>
                </a:rPr>
                <a:t>Algo. for relaibility seq.</a:t>
              </a:r>
            </a:p>
          </p:txBody>
        </p:sp>
        <p:sp>
          <p:nvSpPr>
            <p:cNvPr name="TextBox 11" id="11"/>
            <p:cNvSpPr txBox="true"/>
            <p:nvPr/>
          </p:nvSpPr>
          <p:spPr>
            <a:xfrm rot="0">
              <a:off x="0" y="1761184"/>
              <a:ext cx="14801012"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458205" y="2282157"/>
            <a:ext cx="17662269" cy="7835178"/>
          </a:xfrm>
          <a:prstGeom prst="rect">
            <a:avLst/>
          </a:prstGeom>
        </p:spPr>
        <p:txBody>
          <a:bodyPr anchor="t" rtlCol="false" tIns="0" lIns="0" bIns="0" rIns="0">
            <a:spAutoFit/>
          </a:bodyPr>
          <a:lstStyle/>
          <a:p>
            <a:pPr algn="just">
              <a:lnSpc>
                <a:spcPts val="3276"/>
              </a:lnSpc>
            </a:pPr>
            <a:r>
              <a:rPr lang="en-US" sz="2642">
                <a:solidFill>
                  <a:srgbClr val="FFFFFF"/>
                </a:solidFill>
                <a:latin typeface="Consolas"/>
                <a:ea typeface="Consolas"/>
                <a:cs typeface="Consolas"/>
                <a:sym typeface="Consolas"/>
              </a:rPr>
              <a:t>g</a:t>
            </a:r>
            <a:r>
              <a:rPr lang="en-US" sz="2642">
                <a:solidFill>
                  <a:srgbClr val="FFFFFF"/>
                </a:solidFill>
                <a:latin typeface="Consolas"/>
                <a:ea typeface="Consolas"/>
                <a:cs typeface="Consolas"/>
                <a:sym typeface="Consolas"/>
              </a:rPr>
              <a:t>lobal var index = 1 </a:t>
            </a:r>
            <a:r>
              <a:rPr lang="en-US" sz="2642">
                <a:solidFill>
                  <a:srgbClr val="A6A6A6"/>
                </a:solidFill>
                <a:latin typeface="Consolas"/>
                <a:ea typeface="Consolas"/>
                <a:cs typeface="Consolas"/>
                <a:sym typeface="Consolas"/>
              </a:rPr>
              <a:t>//keeps track of how many channels have been processed so far </a:t>
            </a:r>
          </a:p>
          <a:p>
            <a:pPr algn="just">
              <a:lnSpc>
                <a:spcPts val="3276"/>
              </a:lnSpc>
            </a:pPr>
            <a:r>
              <a:rPr lang="en-US" sz="2642">
                <a:solidFill>
                  <a:srgbClr val="A6A6A6"/>
                </a:solidFill>
                <a:latin typeface="Consolas"/>
                <a:ea typeface="Consolas"/>
                <a:cs typeface="Consolas"/>
                <a:sym typeface="Consolas"/>
              </a:rPr>
              <a:t>// N = total number of bit channels (a power of 2)</a:t>
            </a:r>
          </a:p>
          <a:p>
            <a:pPr algn="just">
              <a:lnSpc>
                <a:spcPts val="3276"/>
              </a:lnSpc>
            </a:pPr>
            <a:r>
              <a:rPr lang="en-US" sz="2642">
                <a:solidFill>
                  <a:srgbClr val="A6A6A6"/>
                </a:solidFill>
                <a:latin typeface="Consolas"/>
                <a:ea typeface="Consolas"/>
                <a:cs typeface="Consolas"/>
                <a:sym typeface="Consolas"/>
              </a:rPr>
              <a:t>// m : to store the error probability and the corresponding index</a:t>
            </a:r>
          </a:p>
          <a:p>
            <a:pPr algn="just">
              <a:lnSpc>
                <a:spcPts val="3276"/>
              </a:lnSpc>
            </a:pPr>
          </a:p>
          <a:p>
            <a:pPr algn="just">
              <a:lnSpc>
                <a:spcPts val="3276"/>
              </a:lnSpc>
            </a:pPr>
            <a:r>
              <a:rPr lang="en-US" sz="2642">
                <a:solidFill>
                  <a:srgbClr val="FFFFFF"/>
                </a:solidFill>
                <a:latin typeface="Consolas"/>
                <a:ea typeface="Consolas"/>
                <a:cs typeface="Consolas"/>
                <a:sym typeface="Consolas"/>
              </a:rPr>
              <a:t>» define N, map(double, int) m, i = 0 </a:t>
            </a:r>
            <a:r>
              <a:rPr lang="en-US" sz="2642">
                <a:solidFill>
                  <a:srgbClr val="A6A6A6"/>
                </a:solidFill>
                <a:latin typeface="Consolas"/>
                <a:ea typeface="Consolas"/>
                <a:cs typeface="Consolas"/>
                <a:sym typeface="Consolas"/>
              </a:rPr>
              <a:t>//i: initial depth level for the recursion</a:t>
            </a:r>
          </a:p>
          <a:p>
            <a:pPr algn="just">
              <a:lnSpc>
                <a:spcPts val="3276"/>
              </a:lnSpc>
            </a:pPr>
            <a:r>
              <a:rPr lang="en-US" sz="2642">
                <a:solidFill>
                  <a:srgbClr val="FFFFFF"/>
                </a:solidFill>
                <a:latin typeface="Consolas"/>
                <a:ea typeface="Consolas"/>
                <a:cs typeface="Consolas"/>
                <a:sym typeface="Consolas"/>
              </a:rPr>
              <a:t>  n = log2N </a:t>
            </a:r>
          </a:p>
          <a:p>
            <a:pPr algn="just">
              <a:lnSpc>
                <a:spcPts val="3276"/>
              </a:lnSpc>
            </a:pPr>
            <a:r>
              <a:rPr lang="en-US" sz="2642">
                <a:solidFill>
                  <a:srgbClr val="FFFFFF"/>
                </a:solidFill>
                <a:latin typeface="Consolas"/>
                <a:ea typeface="Consolas"/>
                <a:cs typeface="Consolas"/>
                <a:sym typeface="Consolas"/>
              </a:rPr>
              <a:t>  p = Q(SNR) </a:t>
            </a:r>
            <a:r>
              <a:rPr lang="en-US" sz="2642">
                <a:solidFill>
                  <a:srgbClr val="A6A6A6"/>
                </a:solidFill>
                <a:latin typeface="Consolas"/>
                <a:ea typeface="Consolas"/>
                <a:cs typeface="Consolas"/>
                <a:sym typeface="Consolas"/>
              </a:rPr>
              <a:t>//probability p represents how noisy the channel is before polarization.</a:t>
            </a:r>
          </a:p>
          <a:p>
            <a:pPr algn="just">
              <a:lnSpc>
                <a:spcPts val="3276"/>
              </a:lnSpc>
            </a:pPr>
            <a:r>
              <a:rPr lang="en-US" sz="2642">
                <a:solidFill>
                  <a:srgbClr val="FFFFFF"/>
                </a:solidFill>
                <a:latin typeface="Consolas"/>
                <a:ea typeface="Consolas"/>
                <a:cs typeface="Consolas"/>
                <a:sym typeface="Consolas"/>
              </a:rPr>
              <a:t>  split(m, p, index, i) </a:t>
            </a:r>
          </a:p>
          <a:p>
            <a:pPr algn="just">
              <a:lnSpc>
                <a:spcPts val="3276"/>
              </a:lnSpc>
            </a:pPr>
            <a:r>
              <a:rPr lang="en-US" sz="2642">
                <a:solidFill>
                  <a:srgbClr val="FFFFFF"/>
                </a:solidFill>
                <a:latin typeface="Consolas"/>
                <a:ea typeface="Consolas"/>
                <a:cs typeface="Consolas"/>
                <a:sym typeface="Consolas"/>
              </a:rPr>
              <a:t>  reliability sequence = m.values </a:t>
            </a:r>
          </a:p>
          <a:p>
            <a:pPr algn="just">
              <a:lnSpc>
                <a:spcPts val="3276"/>
              </a:lnSpc>
            </a:pPr>
          </a:p>
          <a:p>
            <a:pPr algn="just">
              <a:lnSpc>
                <a:spcPts val="3276"/>
              </a:lnSpc>
            </a:pPr>
            <a:r>
              <a:rPr lang="en-US" sz="2642">
                <a:solidFill>
                  <a:srgbClr val="FFFFFF"/>
                </a:solidFill>
                <a:latin typeface="Consolas"/>
                <a:ea typeface="Consolas"/>
                <a:cs typeface="Consolas"/>
                <a:sym typeface="Consolas"/>
              </a:rPr>
              <a:t>define func</a:t>
            </a:r>
            <a:r>
              <a:rPr lang="en-US" sz="2642">
                <a:solidFill>
                  <a:srgbClr val="FFFFFF"/>
                </a:solidFill>
                <a:latin typeface="Consolas"/>
                <a:ea typeface="Consolas"/>
                <a:cs typeface="Consolas"/>
                <a:sym typeface="Consolas"/>
              </a:rPr>
              <a:t>tion split(m, p, </a:t>
            </a:r>
            <a:r>
              <a:rPr lang="en-US" sz="2642">
                <a:solidFill>
                  <a:srgbClr val="FFFFFF"/>
                </a:solidFill>
                <a:latin typeface="Consolas"/>
                <a:ea typeface="Consolas"/>
                <a:cs typeface="Consolas"/>
                <a:sym typeface="Consolas"/>
              </a:rPr>
              <a:t>index, i) </a:t>
            </a:r>
          </a:p>
          <a:p>
            <a:pPr algn="just">
              <a:lnSpc>
                <a:spcPts val="3276"/>
              </a:lnSpc>
            </a:pPr>
            <a:r>
              <a:rPr lang="en-US" sz="2642">
                <a:solidFill>
                  <a:srgbClr val="FFFFFF"/>
                </a:solidFill>
                <a:latin typeface="Consolas"/>
                <a:ea typeface="Consolas"/>
                <a:cs typeface="Consolas"/>
                <a:sym typeface="Consolas"/>
              </a:rPr>
              <a:t>  if (i == n ∨ index</a:t>
            </a:r>
            <a:r>
              <a:rPr lang="en-US" sz="2642">
                <a:solidFill>
                  <a:srgbClr val="FFFFFF"/>
                </a:solidFill>
                <a:latin typeface="Consolas"/>
                <a:ea typeface="Consolas"/>
                <a:cs typeface="Consolas"/>
                <a:sym typeface="Consolas"/>
              </a:rPr>
              <a:t> == N)  </a:t>
            </a:r>
            <a:r>
              <a:rPr lang="en-US" sz="2642">
                <a:solidFill>
                  <a:srgbClr val="A6A6A6"/>
                </a:solidFill>
                <a:latin typeface="Consolas"/>
                <a:ea typeface="Consolas"/>
                <a:cs typeface="Consolas"/>
                <a:sym typeface="Consolas"/>
              </a:rPr>
              <a:t>//Stop the recursion if you've reached the maximum depth n</a:t>
            </a:r>
          </a:p>
          <a:p>
            <a:pPr algn="just">
              <a:lnSpc>
                <a:spcPts val="3276"/>
              </a:lnSpc>
            </a:pPr>
            <a:r>
              <a:rPr lang="en-US" sz="2642">
                <a:solidFill>
                  <a:srgbClr val="FFFFFF"/>
                </a:solidFill>
                <a:latin typeface="Consolas"/>
                <a:ea typeface="Consolas"/>
                <a:cs typeface="Consolas"/>
                <a:sym typeface="Consolas"/>
              </a:rPr>
              <a:t>    m[p]</a:t>
            </a:r>
            <a:r>
              <a:rPr lang="en-US" sz="2642">
                <a:solidFill>
                  <a:srgbClr val="FFFFFF"/>
                </a:solidFill>
                <a:latin typeface="Consolas"/>
                <a:ea typeface="Consolas"/>
                <a:cs typeface="Consolas"/>
                <a:sym typeface="Consolas"/>
              </a:rPr>
              <a:t> =</a:t>
            </a:r>
            <a:r>
              <a:rPr lang="en-US" sz="2642">
                <a:solidFill>
                  <a:srgbClr val="FFFFFF"/>
                </a:solidFill>
                <a:latin typeface="Consolas"/>
                <a:ea typeface="Consolas"/>
                <a:cs typeface="Consolas"/>
                <a:sym typeface="Consolas"/>
              </a:rPr>
              <a:t> index  </a:t>
            </a:r>
            <a:r>
              <a:rPr lang="en-US" sz="2642">
                <a:solidFill>
                  <a:srgbClr val="A6A6A6"/>
                </a:solidFill>
                <a:latin typeface="Consolas"/>
                <a:ea typeface="Consolas"/>
                <a:cs typeface="Consolas"/>
                <a:sym typeface="Consolas"/>
              </a:rPr>
              <a:t>//Store the current error probability p with the current index in the map m.</a:t>
            </a:r>
          </a:p>
          <a:p>
            <a:pPr algn="just">
              <a:lnSpc>
                <a:spcPts val="3276"/>
              </a:lnSpc>
            </a:pPr>
            <a:r>
              <a:rPr lang="en-US" sz="2642">
                <a:solidFill>
                  <a:srgbClr val="FFFFFF"/>
                </a:solidFill>
                <a:latin typeface="Consolas"/>
                <a:ea typeface="Consolas"/>
                <a:cs typeface="Consolas"/>
                <a:sym typeface="Consolas"/>
              </a:rPr>
              <a:t>    index = index + 1 </a:t>
            </a:r>
          </a:p>
          <a:p>
            <a:pPr algn="just">
              <a:lnSpc>
                <a:spcPts val="3276"/>
              </a:lnSpc>
            </a:pPr>
            <a:r>
              <a:rPr lang="en-US" sz="2642">
                <a:solidFill>
                  <a:srgbClr val="FFFFFF"/>
                </a:solidFill>
                <a:latin typeface="Consolas"/>
                <a:ea typeface="Consolas"/>
                <a:cs typeface="Consolas"/>
                <a:sym typeface="Consolas"/>
              </a:rPr>
              <a:t>    return </a:t>
            </a:r>
          </a:p>
          <a:p>
            <a:pPr algn="just">
              <a:lnSpc>
                <a:spcPts val="3276"/>
              </a:lnSpc>
            </a:pPr>
            <a:r>
              <a:rPr lang="en-US" sz="2642">
                <a:solidFill>
                  <a:srgbClr val="FFFFFF"/>
                </a:solidFill>
                <a:latin typeface="Consolas"/>
                <a:ea typeface="Consolas"/>
                <a:cs typeface="Consolas"/>
                <a:sym typeface="Consolas"/>
              </a:rPr>
              <a:t>  split(m, 2p − p^2, index, i + 1) </a:t>
            </a:r>
          </a:p>
          <a:p>
            <a:pPr algn="just">
              <a:lnSpc>
                <a:spcPts val="3276"/>
              </a:lnSpc>
            </a:pPr>
            <a:r>
              <a:rPr lang="en-US" sz="2642">
                <a:solidFill>
                  <a:srgbClr val="FFFFFF"/>
                </a:solidFill>
                <a:latin typeface="Consolas"/>
                <a:ea typeface="Consolas"/>
                <a:cs typeface="Consolas"/>
                <a:sym typeface="Consolas"/>
              </a:rPr>
              <a:t>  split(m, p^2, index, i + 1) </a:t>
            </a:r>
          </a:p>
          <a:p>
            <a:pPr algn="just">
              <a:lnSpc>
                <a:spcPts val="3276"/>
              </a:lnSpc>
            </a:pPr>
            <a:r>
              <a:rPr lang="en-US" sz="2642">
                <a:solidFill>
                  <a:srgbClr val="FFFFFF"/>
                </a:solidFill>
                <a:latin typeface="Consolas"/>
                <a:ea typeface="Consolas"/>
                <a:cs typeface="Consolas"/>
                <a:sym typeface="Consolas"/>
              </a:rPr>
              <a:t>  return</a:t>
            </a:r>
          </a:p>
          <a:p>
            <a:pPr algn="just">
              <a:lnSpc>
                <a:spcPts val="3276"/>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455432" y="455497"/>
            <a:ext cx="7377136" cy="1993798"/>
            <a:chOff x="0" y="0"/>
            <a:chExt cx="9836182" cy="2658397"/>
          </a:xfrm>
        </p:grpSpPr>
        <p:sp>
          <p:nvSpPr>
            <p:cNvPr name="TextBox 4" id="4"/>
            <p:cNvSpPr txBox="true"/>
            <p:nvPr/>
          </p:nvSpPr>
          <p:spPr>
            <a:xfrm rot="0">
              <a:off x="0" y="-28575"/>
              <a:ext cx="9836182"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Honor code</a:t>
              </a:r>
            </a:p>
          </p:txBody>
        </p:sp>
        <p:sp>
          <p:nvSpPr>
            <p:cNvPr name="TextBox 5" id="5"/>
            <p:cNvSpPr txBox="true"/>
            <p:nvPr/>
          </p:nvSpPr>
          <p:spPr>
            <a:xfrm rot="0">
              <a:off x="0" y="1884120"/>
              <a:ext cx="9836182" cy="774277"/>
            </a:xfrm>
            <a:prstGeom prst="rect">
              <a:avLst/>
            </a:prstGeom>
          </p:spPr>
          <p:txBody>
            <a:bodyPr anchor="t" rtlCol="false" tIns="0" lIns="0" bIns="0" rIns="0">
              <a:spAutoFit/>
            </a:bodyPr>
            <a:lstStyle/>
            <a:p>
              <a:pPr algn="ctr">
                <a:lnSpc>
                  <a:spcPts val="4479"/>
                </a:lnSpc>
              </a:pPr>
            </a:p>
          </p:txBody>
        </p:sp>
      </p:grpSp>
      <p:sp>
        <p:nvSpPr>
          <p:cNvPr name="Freeform 6" id="6"/>
          <p:cNvSpPr/>
          <p:nvPr/>
        </p:nvSpPr>
        <p:spPr>
          <a:xfrm flipH="false" flipV="false" rot="0">
            <a:off x="-3800140" y="-514350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139238" y="4924742"/>
            <a:ext cx="9525" cy="361315"/>
          </a:xfrm>
          <a:prstGeom prst="rect">
            <a:avLst/>
          </a:prstGeom>
        </p:spPr>
        <p:txBody>
          <a:bodyPr anchor="t" rtlCol="false" tIns="0" lIns="0" bIns="0" rIns="0">
            <a:spAutoFit/>
          </a:bodyPr>
          <a:lstStyle/>
          <a:p>
            <a:pPr algn="ctr">
              <a:lnSpc>
                <a:spcPts val="2659"/>
              </a:lnSpc>
              <a:spcBef>
                <a:spcPct val="0"/>
              </a:spcBef>
            </a:pPr>
          </a:p>
        </p:txBody>
      </p:sp>
      <p:sp>
        <p:nvSpPr>
          <p:cNvPr name="TextBox 8" id="8"/>
          <p:cNvSpPr txBox="true"/>
          <p:nvPr/>
        </p:nvSpPr>
        <p:spPr>
          <a:xfrm rot="0">
            <a:off x="2915096" y="2211523"/>
            <a:ext cx="10844136" cy="5185323"/>
          </a:xfrm>
          <a:prstGeom prst="rect">
            <a:avLst/>
          </a:prstGeom>
        </p:spPr>
        <p:txBody>
          <a:bodyPr anchor="t" rtlCol="false" tIns="0" lIns="0" bIns="0" rIns="0">
            <a:spAutoFit/>
          </a:bodyPr>
          <a:lstStyle/>
          <a:p>
            <a:pPr algn="l">
              <a:lnSpc>
                <a:spcPts val="4519"/>
              </a:lnSpc>
            </a:pPr>
            <a:r>
              <a:rPr lang="en-US" sz="3228">
                <a:solidFill>
                  <a:srgbClr val="FFFFFF"/>
                </a:solidFill>
                <a:latin typeface="Calibri (MS)"/>
                <a:ea typeface="Calibri (MS)"/>
                <a:cs typeface="Calibri (MS)"/>
                <a:sym typeface="Calibri (MS)"/>
              </a:rPr>
              <a:t>We declare that</a:t>
            </a:r>
          </a:p>
          <a:p>
            <a:pPr algn="l">
              <a:lnSpc>
                <a:spcPts val="4519"/>
              </a:lnSpc>
              <a:spcBef>
                <a:spcPct val="0"/>
              </a:spcBef>
            </a:pPr>
            <a:r>
              <a:rPr lang="en-US" sz="3228">
                <a:solidFill>
                  <a:srgbClr val="FFFFFF"/>
                </a:solidFill>
                <a:latin typeface="Calibri (MS)"/>
                <a:ea typeface="Calibri (MS)"/>
                <a:cs typeface="Calibri (MS)"/>
                <a:sym typeface="Calibri (MS)"/>
              </a:rPr>
              <a:t> → The work that we are presenting is </a:t>
            </a:r>
            <a:r>
              <a:rPr lang="en-US" sz="3228">
                <a:solidFill>
                  <a:srgbClr val="FFFFFF"/>
                </a:solidFill>
                <a:latin typeface="Calibri (MS)"/>
                <a:ea typeface="Calibri (MS)"/>
                <a:cs typeface="Calibri (MS)"/>
                <a:sym typeface="Calibri (MS)"/>
              </a:rPr>
              <a:t>our own work.</a:t>
            </a:r>
          </a:p>
          <a:p>
            <a:pPr algn="l">
              <a:lnSpc>
                <a:spcPts val="4519"/>
              </a:lnSpc>
              <a:spcBef>
                <a:spcPct val="0"/>
              </a:spcBef>
            </a:pPr>
            <a:r>
              <a:rPr lang="en-US" sz="3228">
                <a:solidFill>
                  <a:srgbClr val="FFFFFF"/>
                </a:solidFill>
                <a:latin typeface="Calibri (MS)"/>
                <a:ea typeface="Calibri (MS)"/>
                <a:cs typeface="Calibri (MS)"/>
                <a:sym typeface="Calibri (MS)"/>
              </a:rPr>
              <a:t> → We have not copied the work (the code, the results, etc.)</a:t>
            </a:r>
          </a:p>
          <a:p>
            <a:pPr algn="l">
              <a:lnSpc>
                <a:spcPts val="4519"/>
              </a:lnSpc>
              <a:spcBef>
                <a:spcPct val="0"/>
              </a:spcBef>
            </a:pPr>
            <a:r>
              <a:rPr lang="en-US" sz="3228">
                <a:solidFill>
                  <a:srgbClr val="FFFFFF"/>
                </a:solidFill>
                <a:latin typeface="Calibri (MS)"/>
                <a:ea typeface="Calibri (MS)"/>
                <a:cs typeface="Calibri (MS)"/>
                <a:sym typeface="Calibri (MS)"/>
              </a:rPr>
              <a:t> that someone else has done.</a:t>
            </a:r>
          </a:p>
          <a:p>
            <a:pPr algn="l">
              <a:lnSpc>
                <a:spcPts val="4519"/>
              </a:lnSpc>
              <a:spcBef>
                <a:spcPct val="0"/>
              </a:spcBef>
            </a:pPr>
            <a:r>
              <a:rPr lang="en-US" sz="3228">
                <a:solidFill>
                  <a:srgbClr val="FFFFFF"/>
                </a:solidFill>
                <a:latin typeface="Calibri (MS)"/>
                <a:ea typeface="Calibri (MS)"/>
                <a:cs typeface="Calibri (MS)"/>
                <a:sym typeface="Calibri (MS)"/>
              </a:rPr>
              <a:t> → Concepts, understanding and insights we will be describing</a:t>
            </a:r>
          </a:p>
          <a:p>
            <a:pPr algn="l">
              <a:lnSpc>
                <a:spcPts val="4519"/>
              </a:lnSpc>
              <a:spcBef>
                <a:spcPct val="0"/>
              </a:spcBef>
            </a:pPr>
            <a:r>
              <a:rPr lang="en-US" sz="3228">
                <a:solidFill>
                  <a:srgbClr val="FFFFFF"/>
                </a:solidFill>
                <a:latin typeface="Calibri (MS)"/>
                <a:ea typeface="Calibri (MS)"/>
                <a:cs typeface="Calibri (MS)"/>
                <a:sym typeface="Calibri (MS)"/>
              </a:rPr>
              <a:t>     are our own.</a:t>
            </a:r>
          </a:p>
          <a:p>
            <a:pPr algn="l">
              <a:lnSpc>
                <a:spcPts val="4519"/>
              </a:lnSpc>
              <a:spcBef>
                <a:spcPct val="0"/>
              </a:spcBef>
            </a:pPr>
            <a:r>
              <a:rPr lang="en-US" sz="3228">
                <a:solidFill>
                  <a:srgbClr val="FFFFFF"/>
                </a:solidFill>
                <a:latin typeface="Calibri (MS)"/>
                <a:ea typeface="Calibri (MS)"/>
                <a:cs typeface="Calibri (MS)"/>
                <a:sym typeface="Calibri (MS)"/>
              </a:rPr>
              <a:t> → We make this pledge truthfully. We know that violation of this</a:t>
            </a:r>
          </a:p>
          <a:p>
            <a:pPr algn="l">
              <a:lnSpc>
                <a:spcPts val="4519"/>
              </a:lnSpc>
              <a:spcBef>
                <a:spcPct val="0"/>
              </a:spcBef>
            </a:pPr>
            <a:r>
              <a:rPr lang="en-US" sz="3228">
                <a:solidFill>
                  <a:srgbClr val="FFFFFF"/>
                </a:solidFill>
                <a:latin typeface="Calibri (MS)"/>
                <a:ea typeface="Calibri (MS)"/>
                <a:cs typeface="Calibri (MS)"/>
                <a:sym typeface="Calibri (MS)"/>
              </a:rPr>
              <a:t> solemn pledge can carry grave consequences.</a:t>
            </a:r>
          </a:p>
          <a:p>
            <a:pPr algn="ctr">
              <a:lnSpc>
                <a:spcPts val="4519"/>
              </a:lnSpc>
              <a:spcBef>
                <a:spcPct val="0"/>
              </a:spcBef>
            </a:pPr>
          </a:p>
        </p:txBody>
      </p:sp>
      <p:grpSp>
        <p:nvGrpSpPr>
          <p:cNvPr name="Group 9" id="9"/>
          <p:cNvGrpSpPr/>
          <p:nvPr/>
        </p:nvGrpSpPr>
        <p:grpSpPr>
          <a:xfrm rot="0">
            <a:off x="349227" y="7895133"/>
            <a:ext cx="1710580" cy="2316476"/>
            <a:chOff x="0" y="0"/>
            <a:chExt cx="2280773" cy="3088634"/>
          </a:xfrm>
        </p:grpSpPr>
        <p:sp>
          <p:nvSpPr>
            <p:cNvPr name="Freeform 10" id="10"/>
            <p:cNvSpPr/>
            <p:nvPr/>
          </p:nvSpPr>
          <p:spPr>
            <a:xfrm flipH="false" flipV="false" rot="0">
              <a:off x="195183" y="0"/>
              <a:ext cx="1890408" cy="2529296"/>
            </a:xfrm>
            <a:custGeom>
              <a:avLst/>
              <a:gdLst/>
              <a:ahLst/>
              <a:cxnLst/>
              <a:rect r="r" b="b" t="t" l="l"/>
              <a:pathLst>
                <a:path h="2529296" w="1890408">
                  <a:moveTo>
                    <a:pt x="0" y="0"/>
                  </a:moveTo>
                  <a:lnTo>
                    <a:pt x="1890407" y="0"/>
                  </a:lnTo>
                  <a:lnTo>
                    <a:pt x="1890407" y="2529296"/>
                  </a:lnTo>
                  <a:lnTo>
                    <a:pt x="0" y="2529296"/>
                  </a:lnTo>
                  <a:lnTo>
                    <a:pt x="0" y="0"/>
                  </a:lnTo>
                  <a:close/>
                </a:path>
              </a:pathLst>
            </a:custGeom>
            <a:blipFill>
              <a:blip r:embed="rId5"/>
              <a:stretch>
                <a:fillRect l="0" t="0" r="0" b="0"/>
              </a:stretch>
            </a:blipFill>
          </p:spPr>
        </p:sp>
        <p:sp>
          <p:nvSpPr>
            <p:cNvPr name="TextBox 11" id="11"/>
            <p:cNvSpPr txBox="true"/>
            <p:nvPr/>
          </p:nvSpPr>
          <p:spPr>
            <a:xfrm rot="0">
              <a:off x="0" y="2225881"/>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Rushi</a:t>
              </a:r>
            </a:p>
            <a:p>
              <a:pPr algn="ctr">
                <a:lnSpc>
                  <a:spcPts val="2659"/>
                </a:lnSpc>
                <a:spcBef>
                  <a:spcPct val="0"/>
                </a:spcBef>
              </a:pPr>
              <a:r>
                <a:rPr lang="en-US" sz="1899">
                  <a:solidFill>
                    <a:srgbClr val="FFFFFF"/>
                  </a:solidFill>
                  <a:latin typeface="Inter"/>
                  <a:ea typeface="Inter"/>
                  <a:cs typeface="Inter"/>
                  <a:sym typeface="Inter"/>
                </a:rPr>
                <a:t>202301156</a:t>
              </a:r>
            </a:p>
          </p:txBody>
        </p:sp>
      </p:grpSp>
      <p:grpSp>
        <p:nvGrpSpPr>
          <p:cNvPr name="Group 12" id="12"/>
          <p:cNvGrpSpPr/>
          <p:nvPr/>
        </p:nvGrpSpPr>
        <p:grpSpPr>
          <a:xfrm rot="0">
            <a:off x="6947174" y="8182117"/>
            <a:ext cx="2201589" cy="2029492"/>
            <a:chOff x="0" y="0"/>
            <a:chExt cx="2935452" cy="2705990"/>
          </a:xfrm>
        </p:grpSpPr>
        <p:sp>
          <p:nvSpPr>
            <p:cNvPr name="Freeform 13" id="13"/>
            <p:cNvSpPr/>
            <p:nvPr/>
          </p:nvSpPr>
          <p:spPr>
            <a:xfrm flipH="false" flipV="false" rot="0">
              <a:off x="0" y="0"/>
              <a:ext cx="2935452" cy="1764006"/>
            </a:xfrm>
            <a:custGeom>
              <a:avLst/>
              <a:gdLst/>
              <a:ahLst/>
              <a:cxnLst/>
              <a:rect r="r" b="b" t="t" l="l"/>
              <a:pathLst>
                <a:path h="1764006" w="2935452">
                  <a:moveTo>
                    <a:pt x="0" y="0"/>
                  </a:moveTo>
                  <a:lnTo>
                    <a:pt x="2935452" y="0"/>
                  </a:lnTo>
                  <a:lnTo>
                    <a:pt x="2935452" y="1764006"/>
                  </a:lnTo>
                  <a:lnTo>
                    <a:pt x="0" y="1764006"/>
                  </a:lnTo>
                  <a:lnTo>
                    <a:pt x="0" y="0"/>
                  </a:lnTo>
                  <a:close/>
                </a:path>
              </a:pathLst>
            </a:custGeom>
            <a:blipFill>
              <a:blip r:embed="rId6"/>
              <a:stretch>
                <a:fillRect l="0" t="0" r="0" b="0"/>
              </a:stretch>
            </a:blipFill>
          </p:spPr>
        </p:sp>
        <p:sp>
          <p:nvSpPr>
            <p:cNvPr name="TextBox 14" id="14"/>
            <p:cNvSpPr txBox="true"/>
            <p:nvPr/>
          </p:nvSpPr>
          <p:spPr>
            <a:xfrm rot="0">
              <a:off x="233994" y="1843236"/>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Viswa Vignan</a:t>
              </a:r>
            </a:p>
            <a:p>
              <a:pPr algn="ctr">
                <a:lnSpc>
                  <a:spcPts val="2659"/>
                </a:lnSpc>
                <a:spcBef>
                  <a:spcPct val="0"/>
                </a:spcBef>
              </a:pPr>
              <a:r>
                <a:rPr lang="en-US" sz="1899">
                  <a:solidFill>
                    <a:srgbClr val="FFFFFF"/>
                  </a:solidFill>
                  <a:latin typeface="Inter"/>
                  <a:ea typeface="Inter"/>
                  <a:cs typeface="Inter"/>
                  <a:sym typeface="Inter"/>
                </a:rPr>
                <a:t>202301160</a:t>
              </a:r>
            </a:p>
          </p:txBody>
        </p:sp>
      </p:grpSp>
      <p:grpSp>
        <p:nvGrpSpPr>
          <p:cNvPr name="Group 15" id="15"/>
          <p:cNvGrpSpPr/>
          <p:nvPr/>
        </p:nvGrpSpPr>
        <p:grpSpPr>
          <a:xfrm rot="0">
            <a:off x="15212049" y="7113774"/>
            <a:ext cx="3075951" cy="3019703"/>
            <a:chOff x="0" y="0"/>
            <a:chExt cx="4101268" cy="4026271"/>
          </a:xfrm>
        </p:grpSpPr>
        <p:sp>
          <p:nvSpPr>
            <p:cNvPr name="Freeform 16" id="16"/>
            <p:cNvSpPr/>
            <p:nvPr/>
          </p:nvSpPr>
          <p:spPr>
            <a:xfrm flipH="false" flipV="false" rot="0">
              <a:off x="0" y="0"/>
              <a:ext cx="4101268" cy="3232697"/>
            </a:xfrm>
            <a:custGeom>
              <a:avLst/>
              <a:gdLst/>
              <a:ahLst/>
              <a:cxnLst/>
              <a:rect r="r" b="b" t="t" l="l"/>
              <a:pathLst>
                <a:path h="3232697" w="4101268">
                  <a:moveTo>
                    <a:pt x="0" y="0"/>
                  </a:moveTo>
                  <a:lnTo>
                    <a:pt x="4101268" y="0"/>
                  </a:lnTo>
                  <a:lnTo>
                    <a:pt x="4101268" y="3232697"/>
                  </a:lnTo>
                  <a:lnTo>
                    <a:pt x="0" y="3232697"/>
                  </a:lnTo>
                  <a:lnTo>
                    <a:pt x="0" y="0"/>
                  </a:lnTo>
                  <a:close/>
                </a:path>
              </a:pathLst>
            </a:custGeom>
            <a:blipFill>
              <a:blip r:embed="rId7"/>
              <a:stretch>
                <a:fillRect l="0" t="0" r="0" b="0"/>
              </a:stretch>
            </a:blipFill>
          </p:spPr>
        </p:sp>
        <p:sp>
          <p:nvSpPr>
            <p:cNvPr name="TextBox 17" id="17"/>
            <p:cNvSpPr txBox="true"/>
            <p:nvPr/>
          </p:nvSpPr>
          <p:spPr>
            <a:xfrm rot="0">
              <a:off x="703727" y="3163517"/>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Rishit</a:t>
              </a:r>
            </a:p>
            <a:p>
              <a:pPr algn="ctr">
                <a:lnSpc>
                  <a:spcPts val="2659"/>
                </a:lnSpc>
                <a:spcBef>
                  <a:spcPct val="0"/>
                </a:spcBef>
              </a:pPr>
              <a:r>
                <a:rPr lang="en-US" sz="1899">
                  <a:solidFill>
                    <a:srgbClr val="FFFFFF"/>
                  </a:solidFill>
                  <a:latin typeface="Inter"/>
                  <a:ea typeface="Inter"/>
                  <a:cs typeface="Inter"/>
                  <a:sym typeface="Inter"/>
                </a:rPr>
                <a:t>202301167</a:t>
              </a:r>
            </a:p>
          </p:txBody>
        </p:sp>
      </p:grpSp>
      <p:grpSp>
        <p:nvGrpSpPr>
          <p:cNvPr name="Group 18" id="18"/>
          <p:cNvGrpSpPr/>
          <p:nvPr/>
        </p:nvGrpSpPr>
        <p:grpSpPr>
          <a:xfrm rot="0">
            <a:off x="3770386" y="8324439"/>
            <a:ext cx="1904413" cy="1887170"/>
            <a:chOff x="0" y="0"/>
            <a:chExt cx="2539218" cy="2516226"/>
          </a:xfrm>
        </p:grpSpPr>
        <p:sp>
          <p:nvSpPr>
            <p:cNvPr name="Freeform 19" id="19"/>
            <p:cNvSpPr/>
            <p:nvPr/>
          </p:nvSpPr>
          <p:spPr>
            <a:xfrm flipH="false" flipV="false" rot="0">
              <a:off x="0" y="0"/>
              <a:ext cx="2539218" cy="1589526"/>
            </a:xfrm>
            <a:custGeom>
              <a:avLst/>
              <a:gdLst/>
              <a:ahLst/>
              <a:cxnLst/>
              <a:rect r="r" b="b" t="t" l="l"/>
              <a:pathLst>
                <a:path h="1589526" w="2539218">
                  <a:moveTo>
                    <a:pt x="0" y="0"/>
                  </a:moveTo>
                  <a:lnTo>
                    <a:pt x="2539218" y="0"/>
                  </a:lnTo>
                  <a:lnTo>
                    <a:pt x="2539218" y="1589526"/>
                  </a:lnTo>
                  <a:lnTo>
                    <a:pt x="0" y="1589526"/>
                  </a:lnTo>
                  <a:lnTo>
                    <a:pt x="0" y="0"/>
                  </a:lnTo>
                  <a:close/>
                </a:path>
              </a:pathLst>
            </a:custGeom>
            <a:blipFill>
              <a:blip r:embed="rId8"/>
              <a:stretch>
                <a:fillRect l="0" t="0" r="0" b="0"/>
              </a:stretch>
            </a:blipFill>
          </p:spPr>
        </p:sp>
        <p:sp>
          <p:nvSpPr>
            <p:cNvPr name="TextBox 20" id="20"/>
            <p:cNvSpPr txBox="true"/>
            <p:nvPr/>
          </p:nvSpPr>
          <p:spPr>
            <a:xfrm rot="0">
              <a:off x="141922" y="1653473"/>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Manav</a:t>
              </a:r>
            </a:p>
            <a:p>
              <a:pPr algn="ctr">
                <a:lnSpc>
                  <a:spcPts val="2659"/>
                </a:lnSpc>
                <a:spcBef>
                  <a:spcPct val="0"/>
                </a:spcBef>
              </a:pPr>
              <a:r>
                <a:rPr lang="en-US" sz="1899">
                  <a:solidFill>
                    <a:srgbClr val="FFFFFF"/>
                  </a:solidFill>
                  <a:latin typeface="Inter"/>
                  <a:ea typeface="Inter"/>
                  <a:cs typeface="Inter"/>
                  <a:sym typeface="Inter"/>
                </a:rPr>
                <a:t>202301158</a:t>
              </a:r>
            </a:p>
          </p:txBody>
        </p:sp>
      </p:grpSp>
      <p:grpSp>
        <p:nvGrpSpPr>
          <p:cNvPr name="Group 21" id="21"/>
          <p:cNvGrpSpPr/>
          <p:nvPr/>
        </p:nvGrpSpPr>
        <p:grpSpPr>
          <a:xfrm rot="0">
            <a:off x="2059807" y="8549015"/>
            <a:ext cx="1710580" cy="1662593"/>
            <a:chOff x="0" y="0"/>
            <a:chExt cx="2280773" cy="2216791"/>
          </a:xfrm>
        </p:grpSpPr>
        <p:sp>
          <p:nvSpPr>
            <p:cNvPr name="Freeform 22" id="22"/>
            <p:cNvSpPr/>
            <p:nvPr/>
          </p:nvSpPr>
          <p:spPr>
            <a:xfrm flipH="false" flipV="false" rot="0">
              <a:off x="173004" y="0"/>
              <a:ext cx="2107769" cy="1423217"/>
            </a:xfrm>
            <a:custGeom>
              <a:avLst/>
              <a:gdLst/>
              <a:ahLst/>
              <a:cxnLst/>
              <a:rect r="r" b="b" t="t" l="l"/>
              <a:pathLst>
                <a:path h="1423217" w="2107769">
                  <a:moveTo>
                    <a:pt x="0" y="0"/>
                  </a:moveTo>
                  <a:lnTo>
                    <a:pt x="2107769" y="0"/>
                  </a:lnTo>
                  <a:lnTo>
                    <a:pt x="2107769" y="1423217"/>
                  </a:lnTo>
                  <a:lnTo>
                    <a:pt x="0" y="1423217"/>
                  </a:lnTo>
                  <a:lnTo>
                    <a:pt x="0" y="0"/>
                  </a:lnTo>
                  <a:close/>
                </a:path>
              </a:pathLst>
            </a:custGeom>
            <a:blipFill>
              <a:blip r:embed="rId9"/>
              <a:stretch>
                <a:fillRect l="-48465" t="-180473" r="-70223" b="-172498"/>
              </a:stretch>
            </a:blipFill>
          </p:spPr>
        </p:sp>
        <p:sp>
          <p:nvSpPr>
            <p:cNvPr name="TextBox 23" id="23"/>
            <p:cNvSpPr txBox="true"/>
            <p:nvPr/>
          </p:nvSpPr>
          <p:spPr>
            <a:xfrm rot="0">
              <a:off x="0" y="1354038"/>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Parv Khetawat</a:t>
              </a:r>
            </a:p>
            <a:p>
              <a:pPr algn="ctr">
                <a:lnSpc>
                  <a:spcPts val="2659"/>
                </a:lnSpc>
                <a:spcBef>
                  <a:spcPct val="0"/>
                </a:spcBef>
              </a:pPr>
              <a:r>
                <a:rPr lang="en-US" sz="1899">
                  <a:solidFill>
                    <a:srgbClr val="FFFFFF"/>
                  </a:solidFill>
                  <a:latin typeface="Inter"/>
                  <a:ea typeface="Inter"/>
                  <a:cs typeface="Inter"/>
                  <a:sym typeface="Inter"/>
                </a:rPr>
                <a:t>202301157</a:t>
              </a:r>
            </a:p>
          </p:txBody>
        </p:sp>
      </p:grpSp>
      <p:grpSp>
        <p:nvGrpSpPr>
          <p:cNvPr name="Group 24" id="24"/>
          <p:cNvGrpSpPr/>
          <p:nvPr/>
        </p:nvGrpSpPr>
        <p:grpSpPr>
          <a:xfrm rot="0">
            <a:off x="13494220" y="8326035"/>
            <a:ext cx="2639629" cy="1807442"/>
            <a:chOff x="0" y="0"/>
            <a:chExt cx="3519505" cy="2409923"/>
          </a:xfrm>
        </p:grpSpPr>
        <p:sp>
          <p:nvSpPr>
            <p:cNvPr name="Freeform 25" id="25"/>
            <p:cNvSpPr/>
            <p:nvPr/>
          </p:nvSpPr>
          <p:spPr>
            <a:xfrm flipH="false" flipV="false" rot="0">
              <a:off x="0" y="0"/>
              <a:ext cx="3519505" cy="2151297"/>
            </a:xfrm>
            <a:custGeom>
              <a:avLst/>
              <a:gdLst/>
              <a:ahLst/>
              <a:cxnLst/>
              <a:rect r="r" b="b" t="t" l="l"/>
              <a:pathLst>
                <a:path h="2151297" w="3519505">
                  <a:moveTo>
                    <a:pt x="0" y="0"/>
                  </a:moveTo>
                  <a:lnTo>
                    <a:pt x="3519505" y="0"/>
                  </a:lnTo>
                  <a:lnTo>
                    <a:pt x="3519505" y="2151297"/>
                  </a:lnTo>
                  <a:lnTo>
                    <a:pt x="0" y="2151297"/>
                  </a:lnTo>
                  <a:lnTo>
                    <a:pt x="0" y="0"/>
                  </a:lnTo>
                  <a:close/>
                </a:path>
              </a:pathLst>
            </a:custGeom>
            <a:blipFill>
              <a:blip r:embed="rId10"/>
              <a:stretch>
                <a:fillRect l="0" t="0" r="0" b="0"/>
              </a:stretch>
            </a:blipFill>
          </p:spPr>
        </p:sp>
        <p:sp>
          <p:nvSpPr>
            <p:cNvPr name="TextBox 26" id="26"/>
            <p:cNvSpPr txBox="true"/>
            <p:nvPr/>
          </p:nvSpPr>
          <p:spPr>
            <a:xfrm rot="0">
              <a:off x="948763" y="1547169"/>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Shrey Shah</a:t>
              </a:r>
            </a:p>
            <a:p>
              <a:pPr algn="ctr">
                <a:lnSpc>
                  <a:spcPts val="2659"/>
                </a:lnSpc>
                <a:spcBef>
                  <a:spcPct val="0"/>
                </a:spcBef>
              </a:pPr>
              <a:r>
                <a:rPr lang="en-US" sz="1899">
                  <a:solidFill>
                    <a:srgbClr val="FFFFFF"/>
                  </a:solidFill>
                  <a:latin typeface="Inter"/>
                  <a:ea typeface="Inter"/>
                  <a:cs typeface="Inter"/>
                  <a:sym typeface="Inter"/>
                </a:rPr>
                <a:t>202301165</a:t>
              </a:r>
            </a:p>
          </p:txBody>
        </p:sp>
      </p:grpSp>
      <p:grpSp>
        <p:nvGrpSpPr>
          <p:cNvPr name="Group 27" id="27"/>
          <p:cNvGrpSpPr/>
          <p:nvPr/>
        </p:nvGrpSpPr>
        <p:grpSpPr>
          <a:xfrm rot="0">
            <a:off x="5196978" y="8450819"/>
            <a:ext cx="2307279" cy="1760790"/>
            <a:chOff x="0" y="0"/>
            <a:chExt cx="3076373" cy="2347720"/>
          </a:xfrm>
        </p:grpSpPr>
        <p:sp>
          <p:nvSpPr>
            <p:cNvPr name="Freeform 28" id="28"/>
            <p:cNvSpPr/>
            <p:nvPr/>
          </p:nvSpPr>
          <p:spPr>
            <a:xfrm flipH="false" flipV="false" rot="0">
              <a:off x="0" y="0"/>
              <a:ext cx="3076373" cy="2083013"/>
            </a:xfrm>
            <a:custGeom>
              <a:avLst/>
              <a:gdLst/>
              <a:ahLst/>
              <a:cxnLst/>
              <a:rect r="r" b="b" t="t" l="l"/>
              <a:pathLst>
                <a:path h="2083013" w="3076373">
                  <a:moveTo>
                    <a:pt x="0" y="0"/>
                  </a:moveTo>
                  <a:lnTo>
                    <a:pt x="3076373" y="0"/>
                  </a:lnTo>
                  <a:lnTo>
                    <a:pt x="3076373" y="2083013"/>
                  </a:lnTo>
                  <a:lnTo>
                    <a:pt x="0" y="2083013"/>
                  </a:lnTo>
                  <a:lnTo>
                    <a:pt x="0" y="0"/>
                  </a:lnTo>
                  <a:close/>
                </a:path>
              </a:pathLst>
            </a:custGeom>
            <a:blipFill>
              <a:blip r:embed="rId11"/>
              <a:stretch>
                <a:fillRect l="0" t="0" r="0" b="0"/>
              </a:stretch>
            </a:blipFill>
          </p:spPr>
        </p:sp>
        <p:sp>
          <p:nvSpPr>
            <p:cNvPr name="TextBox 29" id="29"/>
            <p:cNvSpPr txBox="true"/>
            <p:nvPr/>
          </p:nvSpPr>
          <p:spPr>
            <a:xfrm rot="0">
              <a:off x="517727" y="1484966"/>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Dip</a:t>
              </a:r>
            </a:p>
            <a:p>
              <a:pPr algn="ctr">
                <a:lnSpc>
                  <a:spcPts val="2659"/>
                </a:lnSpc>
                <a:spcBef>
                  <a:spcPct val="0"/>
                </a:spcBef>
              </a:pPr>
              <a:r>
                <a:rPr lang="en-US" sz="1899">
                  <a:solidFill>
                    <a:srgbClr val="FFFFFF"/>
                  </a:solidFill>
                  <a:latin typeface="Inter"/>
                  <a:ea typeface="Inter"/>
                  <a:cs typeface="Inter"/>
                  <a:sym typeface="Inter"/>
                </a:rPr>
                <a:t>202301159</a:t>
              </a:r>
            </a:p>
          </p:txBody>
        </p:sp>
      </p:grpSp>
      <p:grpSp>
        <p:nvGrpSpPr>
          <p:cNvPr name="Group 30" id="30"/>
          <p:cNvGrpSpPr/>
          <p:nvPr/>
        </p:nvGrpSpPr>
        <p:grpSpPr>
          <a:xfrm rot="0">
            <a:off x="10414174" y="8283131"/>
            <a:ext cx="2070396" cy="1913963"/>
            <a:chOff x="0" y="0"/>
            <a:chExt cx="2760527" cy="2551950"/>
          </a:xfrm>
        </p:grpSpPr>
        <p:sp>
          <p:nvSpPr>
            <p:cNvPr name="Freeform 31" id="31"/>
            <p:cNvSpPr/>
            <p:nvPr/>
          </p:nvSpPr>
          <p:spPr>
            <a:xfrm flipH="false" flipV="false" rot="0">
              <a:off x="0" y="0"/>
              <a:ext cx="2760527" cy="1758376"/>
            </a:xfrm>
            <a:custGeom>
              <a:avLst/>
              <a:gdLst/>
              <a:ahLst/>
              <a:cxnLst/>
              <a:rect r="r" b="b" t="t" l="l"/>
              <a:pathLst>
                <a:path h="1758376" w="2760527">
                  <a:moveTo>
                    <a:pt x="0" y="0"/>
                  </a:moveTo>
                  <a:lnTo>
                    <a:pt x="2760527" y="0"/>
                  </a:lnTo>
                  <a:lnTo>
                    <a:pt x="2760527" y="1758376"/>
                  </a:lnTo>
                  <a:lnTo>
                    <a:pt x="0" y="1758376"/>
                  </a:lnTo>
                  <a:lnTo>
                    <a:pt x="0" y="0"/>
                  </a:lnTo>
                  <a:close/>
                </a:path>
              </a:pathLst>
            </a:custGeom>
            <a:blipFill>
              <a:blip r:embed="rId12"/>
              <a:stretch>
                <a:fillRect l="0" t="0" r="0" b="0"/>
              </a:stretch>
            </a:blipFill>
          </p:spPr>
        </p:sp>
        <p:sp>
          <p:nvSpPr>
            <p:cNvPr name="TextBox 32" id="32"/>
            <p:cNvSpPr txBox="true"/>
            <p:nvPr/>
          </p:nvSpPr>
          <p:spPr>
            <a:xfrm rot="0">
              <a:off x="239877" y="1689197"/>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Mitwa</a:t>
              </a:r>
            </a:p>
            <a:p>
              <a:pPr algn="ctr">
                <a:lnSpc>
                  <a:spcPts val="2659"/>
                </a:lnSpc>
                <a:spcBef>
                  <a:spcPct val="0"/>
                </a:spcBef>
              </a:pPr>
              <a:r>
                <a:rPr lang="en-US" sz="1899">
                  <a:solidFill>
                    <a:srgbClr val="FFFFFF"/>
                  </a:solidFill>
                  <a:latin typeface="Inter"/>
                  <a:ea typeface="Inter"/>
                  <a:cs typeface="Inter"/>
                  <a:sym typeface="Inter"/>
                </a:rPr>
                <a:t>202301162</a:t>
              </a:r>
            </a:p>
          </p:txBody>
        </p:sp>
      </p:grpSp>
      <p:grpSp>
        <p:nvGrpSpPr>
          <p:cNvPr name="Group 33" id="33"/>
          <p:cNvGrpSpPr/>
          <p:nvPr/>
        </p:nvGrpSpPr>
        <p:grpSpPr>
          <a:xfrm rot="0">
            <a:off x="8960644" y="8247904"/>
            <a:ext cx="1873124" cy="1963705"/>
            <a:chOff x="0" y="0"/>
            <a:chExt cx="2497499" cy="2618273"/>
          </a:xfrm>
        </p:grpSpPr>
        <p:sp>
          <p:nvSpPr>
            <p:cNvPr name="Freeform 34" id="34"/>
            <p:cNvSpPr/>
            <p:nvPr/>
          </p:nvSpPr>
          <p:spPr>
            <a:xfrm flipH="false" flipV="false" rot="0">
              <a:off x="0" y="0"/>
              <a:ext cx="2497499" cy="1793620"/>
            </a:xfrm>
            <a:custGeom>
              <a:avLst/>
              <a:gdLst/>
              <a:ahLst/>
              <a:cxnLst/>
              <a:rect r="r" b="b" t="t" l="l"/>
              <a:pathLst>
                <a:path h="1793620" w="2497499">
                  <a:moveTo>
                    <a:pt x="0" y="0"/>
                  </a:moveTo>
                  <a:lnTo>
                    <a:pt x="2497499" y="0"/>
                  </a:lnTo>
                  <a:lnTo>
                    <a:pt x="2497499" y="1793620"/>
                  </a:lnTo>
                  <a:lnTo>
                    <a:pt x="0" y="1793620"/>
                  </a:lnTo>
                  <a:lnTo>
                    <a:pt x="0" y="0"/>
                  </a:lnTo>
                  <a:close/>
                </a:path>
              </a:pathLst>
            </a:custGeom>
            <a:blipFill>
              <a:blip r:embed="rId13"/>
              <a:stretch>
                <a:fillRect l="0" t="0" r="0" b="0"/>
              </a:stretch>
            </a:blipFill>
          </p:spPr>
        </p:sp>
        <p:sp>
          <p:nvSpPr>
            <p:cNvPr name="TextBox 35" id="35"/>
            <p:cNvSpPr txBox="true"/>
            <p:nvPr/>
          </p:nvSpPr>
          <p:spPr>
            <a:xfrm rot="0">
              <a:off x="216726" y="1755520"/>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Darshan</a:t>
              </a:r>
            </a:p>
            <a:p>
              <a:pPr algn="ctr">
                <a:lnSpc>
                  <a:spcPts val="2659"/>
                </a:lnSpc>
                <a:spcBef>
                  <a:spcPct val="0"/>
                </a:spcBef>
              </a:pPr>
              <a:r>
                <a:rPr lang="en-US" sz="1899">
                  <a:solidFill>
                    <a:srgbClr val="FFFFFF"/>
                  </a:solidFill>
                  <a:latin typeface="Inter"/>
                  <a:ea typeface="Inter"/>
                  <a:cs typeface="Inter"/>
                  <a:sym typeface="Inter"/>
                </a:rPr>
                <a:t>202301161</a:t>
              </a:r>
            </a:p>
          </p:txBody>
        </p:sp>
      </p:grpSp>
      <p:grpSp>
        <p:nvGrpSpPr>
          <p:cNvPr name="Group 36" id="36"/>
          <p:cNvGrpSpPr/>
          <p:nvPr/>
        </p:nvGrpSpPr>
        <p:grpSpPr>
          <a:xfrm rot="0">
            <a:off x="12121140" y="8450819"/>
            <a:ext cx="1985973" cy="1726088"/>
            <a:chOff x="0" y="0"/>
            <a:chExt cx="2647964" cy="2301450"/>
          </a:xfrm>
        </p:grpSpPr>
        <p:sp>
          <p:nvSpPr>
            <p:cNvPr name="Freeform 37" id="37"/>
            <p:cNvSpPr/>
            <p:nvPr/>
          </p:nvSpPr>
          <p:spPr>
            <a:xfrm flipH="false" flipV="false" rot="0">
              <a:off x="0" y="0"/>
              <a:ext cx="2647964" cy="1514267"/>
            </a:xfrm>
            <a:custGeom>
              <a:avLst/>
              <a:gdLst/>
              <a:ahLst/>
              <a:cxnLst/>
              <a:rect r="r" b="b" t="t" l="l"/>
              <a:pathLst>
                <a:path h="1514267" w="2647964">
                  <a:moveTo>
                    <a:pt x="0" y="0"/>
                  </a:moveTo>
                  <a:lnTo>
                    <a:pt x="2647964" y="0"/>
                  </a:lnTo>
                  <a:lnTo>
                    <a:pt x="2647964" y="1514267"/>
                  </a:lnTo>
                  <a:lnTo>
                    <a:pt x="0" y="1514267"/>
                  </a:lnTo>
                  <a:lnTo>
                    <a:pt x="0" y="0"/>
                  </a:lnTo>
                  <a:close/>
                </a:path>
              </a:pathLst>
            </a:custGeom>
            <a:blipFill>
              <a:blip r:embed="rId14"/>
              <a:stretch>
                <a:fillRect l="-957" t="0" r="-957" b="0"/>
              </a:stretch>
            </a:blipFill>
          </p:spPr>
        </p:sp>
        <p:sp>
          <p:nvSpPr>
            <p:cNvPr name="TextBox 38" id="38"/>
            <p:cNvSpPr txBox="true"/>
            <p:nvPr/>
          </p:nvSpPr>
          <p:spPr>
            <a:xfrm rot="0">
              <a:off x="367191" y="1438697"/>
              <a:ext cx="2280773" cy="862753"/>
            </a:xfrm>
            <a:prstGeom prst="rect">
              <a:avLst/>
            </a:prstGeom>
          </p:spPr>
          <p:txBody>
            <a:bodyPr anchor="t" rtlCol="false" tIns="0" lIns="0" bIns="0" rIns="0">
              <a:spAutoFit/>
            </a:bodyPr>
            <a:lstStyle/>
            <a:p>
              <a:pPr algn="ctr">
                <a:lnSpc>
                  <a:spcPts val="2659"/>
                </a:lnSpc>
              </a:pPr>
              <a:r>
                <a:rPr lang="en-US" sz="1899">
                  <a:solidFill>
                    <a:srgbClr val="FFFFFF"/>
                  </a:solidFill>
                  <a:latin typeface="Inter"/>
                  <a:ea typeface="Inter"/>
                  <a:cs typeface="Inter"/>
                  <a:sym typeface="Inter"/>
                </a:rPr>
                <a:t>Aryan </a:t>
              </a:r>
            </a:p>
            <a:p>
              <a:pPr algn="ctr">
                <a:lnSpc>
                  <a:spcPts val="2659"/>
                </a:lnSpc>
                <a:spcBef>
                  <a:spcPct val="0"/>
                </a:spcBef>
              </a:pPr>
              <a:r>
                <a:rPr lang="en-US" sz="1899">
                  <a:solidFill>
                    <a:srgbClr val="FFFFFF"/>
                  </a:solidFill>
                  <a:latin typeface="Inter"/>
                  <a:ea typeface="Inter"/>
                  <a:cs typeface="Inter"/>
                  <a:sym typeface="Inter"/>
                </a:rPr>
                <a:t>202301164</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9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560292" y="3983104"/>
            <a:ext cx="6583708" cy="5275196"/>
          </a:xfrm>
          <a:custGeom>
            <a:avLst/>
            <a:gdLst/>
            <a:ahLst/>
            <a:cxnLst/>
            <a:rect r="r" b="b" t="t" l="l"/>
            <a:pathLst>
              <a:path h="5275196" w="6583708">
                <a:moveTo>
                  <a:pt x="0" y="0"/>
                </a:moveTo>
                <a:lnTo>
                  <a:pt x="6583708" y="0"/>
                </a:lnTo>
                <a:lnTo>
                  <a:pt x="6583708" y="5275196"/>
                </a:lnTo>
                <a:lnTo>
                  <a:pt x="0" y="5275196"/>
                </a:lnTo>
                <a:lnTo>
                  <a:pt x="0" y="0"/>
                </a:lnTo>
                <a:close/>
              </a:path>
            </a:pathLst>
          </a:custGeom>
          <a:blipFill>
            <a:blip r:embed="rId7"/>
            <a:stretch>
              <a:fillRect l="0" t="0" r="0" b="0"/>
            </a:stretch>
          </a:blipFill>
        </p:spPr>
      </p:sp>
      <p:sp>
        <p:nvSpPr>
          <p:cNvPr name="Freeform 10" id="10"/>
          <p:cNvSpPr/>
          <p:nvPr/>
        </p:nvSpPr>
        <p:spPr>
          <a:xfrm flipH="false" flipV="false" rot="0">
            <a:off x="9743551" y="3983104"/>
            <a:ext cx="6719995" cy="5275196"/>
          </a:xfrm>
          <a:custGeom>
            <a:avLst/>
            <a:gdLst/>
            <a:ahLst/>
            <a:cxnLst/>
            <a:rect r="r" b="b" t="t" l="l"/>
            <a:pathLst>
              <a:path h="5275196" w="6719995">
                <a:moveTo>
                  <a:pt x="0" y="0"/>
                </a:moveTo>
                <a:lnTo>
                  <a:pt x="6719995" y="0"/>
                </a:lnTo>
                <a:lnTo>
                  <a:pt x="6719995" y="5275196"/>
                </a:lnTo>
                <a:lnTo>
                  <a:pt x="0" y="5275196"/>
                </a:lnTo>
                <a:lnTo>
                  <a:pt x="0" y="0"/>
                </a:lnTo>
                <a:close/>
              </a:path>
            </a:pathLst>
          </a:custGeom>
          <a:blipFill>
            <a:blip r:embed="rId8"/>
            <a:stretch>
              <a:fillRect l="0" t="0" r="0" b="0"/>
            </a:stretch>
          </a:blipFill>
        </p:spPr>
      </p:sp>
      <p:grpSp>
        <p:nvGrpSpPr>
          <p:cNvPr name="Group 11" id="11"/>
          <p:cNvGrpSpPr/>
          <p:nvPr/>
        </p:nvGrpSpPr>
        <p:grpSpPr>
          <a:xfrm rot="0">
            <a:off x="125598" y="841704"/>
            <a:ext cx="18036804" cy="2995916"/>
            <a:chOff x="0" y="0"/>
            <a:chExt cx="24049071" cy="3994555"/>
          </a:xfrm>
        </p:grpSpPr>
        <p:sp>
          <p:nvSpPr>
            <p:cNvPr name="TextBox 12" id="12"/>
            <p:cNvSpPr txBox="true"/>
            <p:nvPr/>
          </p:nvSpPr>
          <p:spPr>
            <a:xfrm rot="0">
              <a:off x="0" y="-28575"/>
              <a:ext cx="24049071" cy="2827247"/>
            </a:xfrm>
            <a:prstGeom prst="rect">
              <a:avLst/>
            </a:prstGeom>
          </p:spPr>
          <p:txBody>
            <a:bodyPr anchor="t" rtlCol="false" tIns="0" lIns="0" bIns="0" rIns="0">
              <a:spAutoFit/>
            </a:bodyPr>
            <a:lstStyle/>
            <a:p>
              <a:pPr algn="ctr">
                <a:lnSpc>
                  <a:spcPts val="8432"/>
                </a:lnSpc>
              </a:pPr>
              <a:r>
                <a:rPr lang="en-US" sz="6800">
                  <a:solidFill>
                    <a:srgbClr val="FFFFFF"/>
                  </a:solidFill>
                  <a:latin typeface="Body Text"/>
                  <a:ea typeface="Body Text"/>
                  <a:cs typeface="Body Text"/>
                  <a:sym typeface="Body Text"/>
                </a:rPr>
                <a:t>Effect of Channel Polarization on Information</a:t>
              </a:r>
            </a:p>
            <a:p>
              <a:pPr algn="ctr">
                <a:lnSpc>
                  <a:spcPts val="8432"/>
                </a:lnSpc>
              </a:pPr>
            </a:p>
          </p:txBody>
        </p:sp>
        <p:sp>
          <p:nvSpPr>
            <p:cNvPr name="TextBox 13" id="13"/>
            <p:cNvSpPr txBox="true"/>
            <p:nvPr/>
          </p:nvSpPr>
          <p:spPr>
            <a:xfrm rot="0">
              <a:off x="0" y="3220260"/>
              <a:ext cx="24049071" cy="774294"/>
            </a:xfrm>
            <a:prstGeom prst="rect">
              <a:avLst/>
            </a:prstGeom>
          </p:spPr>
          <p:txBody>
            <a:bodyPr anchor="t" rtlCol="false" tIns="0" lIns="0" bIns="0" rIns="0">
              <a:spAutoFit/>
            </a:bodyPr>
            <a:lstStyle/>
            <a:p>
              <a:pPr algn="ctr">
                <a:lnSpc>
                  <a:spcPts val="4479"/>
                </a:lnSpc>
              </a:pPr>
            </a:p>
          </p:txBody>
        </p:sp>
      </p:grpSp>
      <p:sp>
        <p:nvSpPr>
          <p:cNvPr name="TextBox 14" id="14"/>
          <p:cNvSpPr txBox="true"/>
          <p:nvPr/>
        </p:nvSpPr>
        <p:spPr>
          <a:xfrm rot="0">
            <a:off x="1831971" y="2037713"/>
            <a:ext cx="12943518" cy="994436"/>
          </a:xfrm>
          <a:prstGeom prst="rect">
            <a:avLst/>
          </a:prstGeom>
        </p:spPr>
        <p:txBody>
          <a:bodyPr anchor="t" rtlCol="false" tIns="0" lIns="0" bIns="0" rIns="0">
            <a:spAutoFit/>
          </a:bodyPr>
          <a:lstStyle/>
          <a:p>
            <a:pPr algn="ctr" marL="647702" indent="-323851" lvl="1">
              <a:lnSpc>
                <a:spcPts val="3720"/>
              </a:lnSpc>
              <a:buFont typeface="Arial"/>
              <a:buChar char="•"/>
            </a:pPr>
            <a:r>
              <a:rPr lang="en-US" sz="3000">
                <a:solidFill>
                  <a:srgbClr val="FFFFFF"/>
                </a:solidFill>
                <a:latin typeface="Calibri (MS)"/>
                <a:ea typeface="Calibri (MS)"/>
                <a:cs typeface="Calibri (MS)"/>
                <a:sym typeface="Calibri (MS)"/>
              </a:rPr>
              <a:t>Polar codes gives either completely perfect channel or extremely noisy channel.</a:t>
            </a:r>
          </a:p>
          <a:p>
            <a:pPr algn="l" marL="647702" indent="-323851" lvl="1">
              <a:lnSpc>
                <a:spcPts val="3720"/>
              </a:lnSpc>
              <a:buFont typeface="Arial"/>
              <a:buChar char="•"/>
            </a:pPr>
            <a:r>
              <a:rPr lang="en-US" sz="3000">
                <a:solidFill>
                  <a:srgbClr val="FFFFFF"/>
                </a:solidFill>
                <a:latin typeface="Calibri (MS)"/>
                <a:ea typeface="Calibri (MS)"/>
                <a:cs typeface="Calibri (MS)"/>
                <a:sym typeface="Calibri (MS)"/>
              </a:rPr>
              <a:t>The middle part vanishes as N tends to infinity and becomes a step function.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542647" y="-2196106"/>
            <a:ext cx="14309341" cy="14309341"/>
          </a:xfrm>
          <a:custGeom>
            <a:avLst/>
            <a:gdLst/>
            <a:ahLst/>
            <a:cxnLst/>
            <a:rect r="r" b="b" t="t" l="l"/>
            <a:pathLst>
              <a:path h="14309341" w="14309341">
                <a:moveTo>
                  <a:pt x="0" y="0"/>
                </a:moveTo>
                <a:lnTo>
                  <a:pt x="14309341" y="0"/>
                </a:lnTo>
                <a:lnTo>
                  <a:pt x="14309341" y="14309341"/>
                </a:lnTo>
                <a:lnTo>
                  <a:pt x="0" y="143093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6228578" y="1411831"/>
            <a:ext cx="6567609" cy="656760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506151" y="3795357"/>
            <a:ext cx="10012463" cy="3454679"/>
            <a:chOff x="0" y="0"/>
            <a:chExt cx="13349951" cy="4606239"/>
          </a:xfrm>
        </p:grpSpPr>
        <p:sp>
          <p:nvSpPr>
            <p:cNvPr name="TextBox 14" id="14"/>
            <p:cNvSpPr txBox="true"/>
            <p:nvPr/>
          </p:nvSpPr>
          <p:spPr>
            <a:xfrm rot="0">
              <a:off x="0" y="-38100"/>
              <a:ext cx="13349951" cy="2065867"/>
            </a:xfrm>
            <a:prstGeom prst="rect">
              <a:avLst/>
            </a:prstGeom>
          </p:spPr>
          <p:txBody>
            <a:bodyPr anchor="t" rtlCol="false" tIns="0" lIns="0" bIns="0" rIns="0">
              <a:spAutoFit/>
            </a:bodyPr>
            <a:lstStyle/>
            <a:p>
              <a:pPr algn="ctr">
                <a:lnSpc>
                  <a:spcPts val="12399"/>
                </a:lnSpc>
              </a:pPr>
              <a:r>
                <a:rPr lang="en-US" sz="9999">
                  <a:solidFill>
                    <a:srgbClr val="FFFFFF"/>
                  </a:solidFill>
                  <a:latin typeface="Russo One"/>
                  <a:ea typeface="Russo One"/>
                  <a:cs typeface="Russo One"/>
                  <a:sym typeface="Russo One"/>
                </a:rPr>
                <a:t>Encoding</a:t>
              </a:r>
            </a:p>
          </p:txBody>
        </p:sp>
        <p:sp>
          <p:nvSpPr>
            <p:cNvPr name="TextBox 15" id="15"/>
            <p:cNvSpPr txBox="true"/>
            <p:nvPr/>
          </p:nvSpPr>
          <p:spPr>
            <a:xfrm rot="0">
              <a:off x="0" y="2173130"/>
              <a:ext cx="13349951" cy="2433109"/>
            </a:xfrm>
            <a:prstGeom prst="rect">
              <a:avLst/>
            </a:prstGeom>
          </p:spPr>
          <p:txBody>
            <a:bodyPr anchor="t" rtlCol="false" tIns="0" lIns="0" bIns="0" rIns="0">
              <a:spAutoFit/>
            </a:bodyPr>
            <a:lstStyle/>
            <a:p>
              <a:pPr algn="ctr">
                <a:lnSpc>
                  <a:spcPts val="13999"/>
                </a:lnSpc>
              </a:pPr>
            </a:p>
          </p:txBody>
        </p:sp>
      </p:grpSp>
      <p:sp>
        <p:nvSpPr>
          <p:cNvPr name="TextBox 16" id="16"/>
          <p:cNvSpPr txBox="true"/>
          <p:nvPr/>
        </p:nvSpPr>
        <p:spPr>
          <a:xfrm rot="0">
            <a:off x="4892558" y="2669759"/>
            <a:ext cx="7377136" cy="614045"/>
          </a:xfrm>
          <a:prstGeom prst="rect">
            <a:avLst/>
          </a:prstGeom>
        </p:spPr>
        <p:txBody>
          <a:bodyPr anchor="t" rtlCol="false" tIns="0" lIns="0" bIns="0" rIns="0">
            <a:spAutoFit/>
          </a:bodyPr>
          <a:lstStyle/>
          <a:p>
            <a:pPr algn="ctr">
              <a:lnSpc>
                <a:spcPts val="447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832658" y="5326660"/>
            <a:ext cx="5430578" cy="3931640"/>
          </a:xfrm>
          <a:custGeom>
            <a:avLst/>
            <a:gdLst/>
            <a:ahLst/>
            <a:cxnLst/>
            <a:rect r="r" b="b" t="t" l="l"/>
            <a:pathLst>
              <a:path h="3931640" w="5430578">
                <a:moveTo>
                  <a:pt x="0" y="0"/>
                </a:moveTo>
                <a:lnTo>
                  <a:pt x="5430577" y="0"/>
                </a:lnTo>
                <a:lnTo>
                  <a:pt x="5430577" y="3931640"/>
                </a:lnTo>
                <a:lnTo>
                  <a:pt x="0" y="3931640"/>
                </a:lnTo>
                <a:lnTo>
                  <a:pt x="0" y="0"/>
                </a:lnTo>
                <a:close/>
              </a:path>
            </a:pathLst>
          </a:custGeom>
          <a:blipFill>
            <a:blip r:embed="rId7"/>
            <a:stretch>
              <a:fillRect l="0" t="0" r="0" b="0"/>
            </a:stretch>
          </a:blipFill>
        </p:spPr>
      </p:sp>
      <p:sp>
        <p:nvSpPr>
          <p:cNvPr name="Freeform 10" id="10"/>
          <p:cNvSpPr/>
          <p:nvPr/>
        </p:nvSpPr>
        <p:spPr>
          <a:xfrm flipH="false" flipV="false" rot="0">
            <a:off x="10543118" y="5326660"/>
            <a:ext cx="5339415" cy="4211370"/>
          </a:xfrm>
          <a:custGeom>
            <a:avLst/>
            <a:gdLst/>
            <a:ahLst/>
            <a:cxnLst/>
            <a:rect r="r" b="b" t="t" l="l"/>
            <a:pathLst>
              <a:path h="4211370" w="5339415">
                <a:moveTo>
                  <a:pt x="0" y="0"/>
                </a:moveTo>
                <a:lnTo>
                  <a:pt x="5339415" y="0"/>
                </a:lnTo>
                <a:lnTo>
                  <a:pt x="5339415" y="4211370"/>
                </a:lnTo>
                <a:lnTo>
                  <a:pt x="0" y="4211370"/>
                </a:lnTo>
                <a:lnTo>
                  <a:pt x="0" y="0"/>
                </a:lnTo>
                <a:close/>
              </a:path>
            </a:pathLst>
          </a:custGeom>
          <a:blipFill>
            <a:blip r:embed="rId8"/>
            <a:stretch>
              <a:fillRect l="0" t="0" r="0" b="0"/>
            </a:stretch>
          </a:blipFill>
        </p:spPr>
      </p:sp>
      <p:grpSp>
        <p:nvGrpSpPr>
          <p:cNvPr name="Group 11" id="11"/>
          <p:cNvGrpSpPr/>
          <p:nvPr/>
        </p:nvGrpSpPr>
        <p:grpSpPr>
          <a:xfrm rot="0">
            <a:off x="4539402" y="1028700"/>
            <a:ext cx="10012463" cy="1993798"/>
            <a:chOff x="0" y="0"/>
            <a:chExt cx="13349951" cy="2658397"/>
          </a:xfrm>
        </p:grpSpPr>
        <p:sp>
          <p:nvSpPr>
            <p:cNvPr name="TextBox 12" id="12"/>
            <p:cNvSpPr txBox="true"/>
            <p:nvPr/>
          </p:nvSpPr>
          <p:spPr>
            <a:xfrm rot="0">
              <a:off x="0" y="-28575"/>
              <a:ext cx="13349951"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Encoding</a:t>
              </a:r>
            </a:p>
          </p:txBody>
        </p:sp>
        <p:sp>
          <p:nvSpPr>
            <p:cNvPr name="TextBox 13" id="13"/>
            <p:cNvSpPr txBox="true"/>
            <p:nvPr/>
          </p:nvSpPr>
          <p:spPr>
            <a:xfrm rot="0">
              <a:off x="0" y="1884120"/>
              <a:ext cx="13349951" cy="774277"/>
            </a:xfrm>
            <a:prstGeom prst="rect">
              <a:avLst/>
            </a:prstGeom>
          </p:spPr>
          <p:txBody>
            <a:bodyPr anchor="t" rtlCol="false" tIns="0" lIns="0" bIns="0" rIns="0">
              <a:spAutoFit/>
            </a:bodyPr>
            <a:lstStyle/>
            <a:p>
              <a:pPr algn="ctr">
                <a:lnSpc>
                  <a:spcPts val="4479"/>
                </a:lnSpc>
              </a:pPr>
            </a:p>
          </p:txBody>
        </p:sp>
      </p:grpSp>
      <p:sp>
        <p:nvSpPr>
          <p:cNvPr name="TextBox 14" id="14"/>
          <p:cNvSpPr txBox="true"/>
          <p:nvPr/>
        </p:nvSpPr>
        <p:spPr>
          <a:xfrm rot="0">
            <a:off x="7560590" y="2581097"/>
            <a:ext cx="3970087"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P</a:t>
            </a:r>
            <a:r>
              <a:rPr lang="en-US" b="true" sz="3799">
                <a:solidFill>
                  <a:srgbClr val="FFFFFF"/>
                </a:solidFill>
                <a:latin typeface="Calibri (MS) Bold"/>
                <a:ea typeface="Calibri (MS) Bold"/>
                <a:cs typeface="Calibri (MS) Bold"/>
                <a:sym typeface="Calibri (MS) Bold"/>
              </a:rPr>
              <a:t>olar Transform: G2</a:t>
            </a:r>
          </a:p>
          <a:p>
            <a:pPr algn="ctr">
              <a:lnSpc>
                <a:spcPts val="4711"/>
              </a:lnSpc>
              <a:spcBef>
                <a:spcPct val="0"/>
              </a:spcBef>
            </a:pPr>
          </a:p>
        </p:txBody>
      </p:sp>
      <p:sp>
        <p:nvSpPr>
          <p:cNvPr name="TextBox 15" id="15"/>
          <p:cNvSpPr txBox="true"/>
          <p:nvPr/>
        </p:nvSpPr>
        <p:spPr>
          <a:xfrm rot="0">
            <a:off x="3208292" y="4337569"/>
            <a:ext cx="4509881"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M</a:t>
            </a:r>
            <a:r>
              <a:rPr lang="en-US" b="true" sz="3799">
                <a:solidFill>
                  <a:srgbClr val="FFFFFF"/>
                </a:solidFill>
                <a:latin typeface="Calibri (MS) Bold"/>
                <a:ea typeface="Calibri (MS) Bold"/>
                <a:cs typeface="Calibri (MS) Bold"/>
                <a:sym typeface="Calibri (MS) Bold"/>
              </a:rPr>
              <a:t>atrix Representation</a:t>
            </a:r>
          </a:p>
          <a:p>
            <a:pPr algn="ctr">
              <a:lnSpc>
                <a:spcPts val="4711"/>
              </a:lnSpc>
              <a:spcBef>
                <a:spcPct val="0"/>
              </a:spcBef>
            </a:pPr>
          </a:p>
        </p:txBody>
      </p:sp>
      <p:sp>
        <p:nvSpPr>
          <p:cNvPr name="TextBox 16" id="16"/>
          <p:cNvSpPr txBox="true"/>
          <p:nvPr/>
        </p:nvSpPr>
        <p:spPr>
          <a:xfrm rot="0">
            <a:off x="10502840" y="4337569"/>
            <a:ext cx="5439021"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Bin</a:t>
            </a:r>
            <a:r>
              <a:rPr lang="en-US" b="true" sz="3799">
                <a:solidFill>
                  <a:srgbClr val="FFFFFF"/>
                </a:solidFill>
                <a:latin typeface="Calibri (MS) Bold"/>
                <a:ea typeface="Calibri (MS) Bold"/>
                <a:cs typeface="Calibri (MS) Bold"/>
                <a:sym typeface="Calibri (MS) Bold"/>
              </a:rPr>
              <a:t>ary Tree Representation</a:t>
            </a:r>
          </a:p>
          <a:p>
            <a:pPr algn="ctr">
              <a:lnSpc>
                <a:spcPts val="4711"/>
              </a:lnSpc>
              <a:spcBef>
                <a:spcPct val="0"/>
              </a:spcBef>
            </a:pPr>
          </a:p>
        </p:txBody>
      </p:sp>
      <p:sp>
        <p:nvSpPr>
          <p:cNvPr name="Freeform 17" id="17"/>
          <p:cNvSpPr/>
          <p:nvPr/>
        </p:nvSpPr>
        <p:spPr>
          <a:xfrm flipH="false" flipV="false" rot="0">
            <a:off x="10552643" y="5326660"/>
            <a:ext cx="5339415" cy="4211370"/>
          </a:xfrm>
          <a:custGeom>
            <a:avLst/>
            <a:gdLst/>
            <a:ahLst/>
            <a:cxnLst/>
            <a:rect r="r" b="b" t="t" l="l"/>
            <a:pathLst>
              <a:path h="4211370" w="5339415">
                <a:moveTo>
                  <a:pt x="0" y="0"/>
                </a:moveTo>
                <a:lnTo>
                  <a:pt x="5339415" y="0"/>
                </a:lnTo>
                <a:lnTo>
                  <a:pt x="5339415" y="4211370"/>
                </a:lnTo>
                <a:lnTo>
                  <a:pt x="0" y="4211370"/>
                </a:lnTo>
                <a:lnTo>
                  <a:pt x="0" y="0"/>
                </a:lnTo>
                <a:close/>
              </a:path>
            </a:pathLst>
          </a:custGeom>
          <a:blipFill>
            <a:blip r:embed="rId8"/>
            <a:stretch>
              <a:fillRect l="0" t="0" r="0" b="0"/>
            </a:stretch>
          </a:blipFill>
        </p:spPr>
      </p:sp>
      <p:sp>
        <p:nvSpPr>
          <p:cNvPr name="Freeform 18" id="18"/>
          <p:cNvSpPr/>
          <p:nvPr/>
        </p:nvSpPr>
        <p:spPr>
          <a:xfrm flipH="false" flipV="false" rot="0">
            <a:off x="10562168" y="5326660"/>
            <a:ext cx="5339415" cy="4211370"/>
          </a:xfrm>
          <a:custGeom>
            <a:avLst/>
            <a:gdLst/>
            <a:ahLst/>
            <a:cxnLst/>
            <a:rect r="r" b="b" t="t" l="l"/>
            <a:pathLst>
              <a:path h="4211370" w="5339415">
                <a:moveTo>
                  <a:pt x="0" y="0"/>
                </a:moveTo>
                <a:lnTo>
                  <a:pt x="5339415" y="0"/>
                </a:lnTo>
                <a:lnTo>
                  <a:pt x="5339415" y="4211370"/>
                </a:lnTo>
                <a:lnTo>
                  <a:pt x="0" y="4211370"/>
                </a:lnTo>
                <a:lnTo>
                  <a:pt x="0" y="0"/>
                </a:lnTo>
                <a:close/>
              </a:path>
            </a:pathLst>
          </a:custGeom>
          <a:blipFill>
            <a:blip r:embed="rId8"/>
            <a:stretch>
              <a:fillRect l="0" t="0" r="0" b="0"/>
            </a:stretch>
          </a:blipFill>
        </p:spPr>
      </p:sp>
      <p:sp>
        <p:nvSpPr>
          <p:cNvPr name="Freeform 19" id="19"/>
          <p:cNvSpPr/>
          <p:nvPr/>
        </p:nvSpPr>
        <p:spPr>
          <a:xfrm flipH="false" flipV="false" rot="0">
            <a:off x="10571693" y="5326660"/>
            <a:ext cx="5339415" cy="4211370"/>
          </a:xfrm>
          <a:custGeom>
            <a:avLst/>
            <a:gdLst/>
            <a:ahLst/>
            <a:cxnLst/>
            <a:rect r="r" b="b" t="t" l="l"/>
            <a:pathLst>
              <a:path h="4211370" w="5339415">
                <a:moveTo>
                  <a:pt x="0" y="0"/>
                </a:moveTo>
                <a:lnTo>
                  <a:pt x="5339415" y="0"/>
                </a:lnTo>
                <a:lnTo>
                  <a:pt x="5339415" y="4211370"/>
                </a:lnTo>
                <a:lnTo>
                  <a:pt x="0" y="4211370"/>
                </a:lnTo>
                <a:lnTo>
                  <a:pt x="0" y="0"/>
                </a:lnTo>
                <a:close/>
              </a:path>
            </a:pathLst>
          </a:custGeom>
          <a:blipFill>
            <a:blip r:embed="rId8"/>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654857" y="5503781"/>
            <a:ext cx="12978285" cy="3260794"/>
          </a:xfrm>
          <a:custGeom>
            <a:avLst/>
            <a:gdLst/>
            <a:ahLst/>
            <a:cxnLst/>
            <a:rect r="r" b="b" t="t" l="l"/>
            <a:pathLst>
              <a:path h="3260794" w="12978285">
                <a:moveTo>
                  <a:pt x="0" y="0"/>
                </a:moveTo>
                <a:lnTo>
                  <a:pt x="12978286" y="0"/>
                </a:lnTo>
                <a:lnTo>
                  <a:pt x="12978286" y="3260794"/>
                </a:lnTo>
                <a:lnTo>
                  <a:pt x="0" y="3260794"/>
                </a:lnTo>
                <a:lnTo>
                  <a:pt x="0" y="0"/>
                </a:lnTo>
                <a:close/>
              </a:path>
            </a:pathLst>
          </a:custGeom>
          <a:blipFill>
            <a:blip r:embed="rId7"/>
            <a:stretch>
              <a:fillRect l="0" t="0" r="0" b="0"/>
            </a:stretch>
          </a:blipFill>
        </p:spPr>
      </p:sp>
      <p:grpSp>
        <p:nvGrpSpPr>
          <p:cNvPr name="Group 10" id="10"/>
          <p:cNvGrpSpPr/>
          <p:nvPr/>
        </p:nvGrpSpPr>
        <p:grpSpPr>
          <a:xfrm rot="0">
            <a:off x="4539402" y="1028700"/>
            <a:ext cx="10012463" cy="1993798"/>
            <a:chOff x="0" y="0"/>
            <a:chExt cx="13349951" cy="2658397"/>
          </a:xfrm>
        </p:grpSpPr>
        <p:sp>
          <p:nvSpPr>
            <p:cNvPr name="TextBox 11" id="11"/>
            <p:cNvSpPr txBox="true"/>
            <p:nvPr/>
          </p:nvSpPr>
          <p:spPr>
            <a:xfrm rot="0">
              <a:off x="0" y="-28575"/>
              <a:ext cx="13349951"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Encoding</a:t>
              </a:r>
            </a:p>
          </p:txBody>
        </p:sp>
        <p:sp>
          <p:nvSpPr>
            <p:cNvPr name="TextBox 12" id="12"/>
            <p:cNvSpPr txBox="true"/>
            <p:nvPr/>
          </p:nvSpPr>
          <p:spPr>
            <a:xfrm rot="0">
              <a:off x="0" y="1884120"/>
              <a:ext cx="13349951" cy="774277"/>
            </a:xfrm>
            <a:prstGeom prst="rect">
              <a:avLst/>
            </a:prstGeom>
          </p:spPr>
          <p:txBody>
            <a:bodyPr anchor="t" rtlCol="false" tIns="0" lIns="0" bIns="0" rIns="0">
              <a:spAutoFit/>
            </a:bodyPr>
            <a:lstStyle/>
            <a:p>
              <a:pPr algn="ctr">
                <a:lnSpc>
                  <a:spcPts val="4479"/>
                </a:lnSpc>
              </a:pPr>
            </a:p>
          </p:txBody>
        </p:sp>
      </p:grpSp>
      <p:sp>
        <p:nvSpPr>
          <p:cNvPr name="TextBox 13" id="13"/>
          <p:cNvSpPr txBox="true"/>
          <p:nvPr/>
        </p:nvSpPr>
        <p:spPr>
          <a:xfrm rot="0">
            <a:off x="7560590" y="2346350"/>
            <a:ext cx="3970087"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P</a:t>
            </a:r>
            <a:r>
              <a:rPr lang="en-US" b="true" sz="3799">
                <a:solidFill>
                  <a:srgbClr val="FFFFFF"/>
                </a:solidFill>
                <a:latin typeface="Calibri (MS) Bold"/>
                <a:ea typeface="Calibri (MS) Bold"/>
                <a:cs typeface="Calibri (MS) Bold"/>
                <a:sym typeface="Calibri (MS) Bold"/>
              </a:rPr>
              <a:t>olar Transform: G4</a:t>
            </a:r>
          </a:p>
          <a:p>
            <a:pPr algn="ctr">
              <a:lnSpc>
                <a:spcPts val="4711"/>
              </a:lnSpc>
              <a:spcBef>
                <a:spcPct val="0"/>
              </a:spcBef>
            </a:pPr>
          </a:p>
        </p:txBody>
      </p:sp>
      <p:sp>
        <p:nvSpPr>
          <p:cNvPr name="TextBox 14" id="14"/>
          <p:cNvSpPr txBox="true"/>
          <p:nvPr/>
        </p:nvSpPr>
        <p:spPr>
          <a:xfrm rot="0">
            <a:off x="7290693" y="2927248"/>
            <a:ext cx="4509881"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M</a:t>
            </a:r>
            <a:r>
              <a:rPr lang="en-US" b="true" sz="3799">
                <a:solidFill>
                  <a:srgbClr val="FFFFFF"/>
                </a:solidFill>
                <a:latin typeface="Calibri (MS) Bold"/>
                <a:ea typeface="Calibri (MS) Bold"/>
                <a:cs typeface="Calibri (MS) Bold"/>
                <a:sym typeface="Calibri (MS) Bold"/>
              </a:rPr>
              <a:t>atrix Representation</a:t>
            </a:r>
          </a:p>
          <a:p>
            <a:pPr algn="ctr">
              <a:lnSpc>
                <a:spcPts val="4711"/>
              </a:lnSpc>
              <a:spcBef>
                <a:spcPct val="0"/>
              </a:spcBef>
            </a:pPr>
          </a:p>
        </p:txBody>
      </p:sp>
      <p:sp>
        <p:nvSpPr>
          <p:cNvPr name="TextBox 15" id="15"/>
          <p:cNvSpPr txBox="true"/>
          <p:nvPr/>
        </p:nvSpPr>
        <p:spPr>
          <a:xfrm rot="0">
            <a:off x="10533543" y="4762627"/>
            <a:ext cx="5768319" cy="666470"/>
          </a:xfrm>
          <a:prstGeom prst="rect">
            <a:avLst/>
          </a:prstGeom>
        </p:spPr>
        <p:txBody>
          <a:bodyPr anchor="t" rtlCol="false" tIns="0" lIns="0" bIns="0" rIns="0">
            <a:spAutoFit/>
          </a:bodyPr>
          <a:lstStyle/>
          <a:p>
            <a:pPr algn="ctr" marL="820417" indent="-410209" lvl="1">
              <a:lnSpc>
                <a:spcPts val="4711"/>
              </a:lnSpc>
              <a:buFont typeface="Arial"/>
              <a:buChar char="•"/>
            </a:pPr>
            <a:r>
              <a:rPr lang="en-US" b="true" sz="3799">
                <a:solidFill>
                  <a:srgbClr val="FFFFFF"/>
                </a:solidFill>
                <a:latin typeface="Calibri (MS) Bold"/>
                <a:ea typeface="Calibri (MS) Bold"/>
                <a:cs typeface="Calibri (MS) Bold"/>
                <a:sym typeface="Calibri (MS) Bold"/>
              </a:rPr>
              <a:t>Kronecker Multiplication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3493371" y="3906833"/>
            <a:ext cx="11301259" cy="5848402"/>
          </a:xfrm>
          <a:custGeom>
            <a:avLst/>
            <a:gdLst/>
            <a:ahLst/>
            <a:cxnLst/>
            <a:rect r="r" b="b" t="t" l="l"/>
            <a:pathLst>
              <a:path h="5848402" w="11301259">
                <a:moveTo>
                  <a:pt x="0" y="0"/>
                </a:moveTo>
                <a:lnTo>
                  <a:pt x="11301258" y="0"/>
                </a:lnTo>
                <a:lnTo>
                  <a:pt x="11301258" y="5848402"/>
                </a:lnTo>
                <a:lnTo>
                  <a:pt x="0" y="5848402"/>
                </a:lnTo>
                <a:lnTo>
                  <a:pt x="0" y="0"/>
                </a:lnTo>
                <a:close/>
              </a:path>
            </a:pathLst>
          </a:custGeom>
          <a:blipFill>
            <a:blip r:embed="rId7"/>
            <a:stretch>
              <a:fillRect l="0" t="0" r="0" b="0"/>
            </a:stretch>
          </a:blipFill>
        </p:spPr>
      </p:sp>
      <p:grpSp>
        <p:nvGrpSpPr>
          <p:cNvPr name="Group 10" id="10"/>
          <p:cNvGrpSpPr/>
          <p:nvPr/>
        </p:nvGrpSpPr>
        <p:grpSpPr>
          <a:xfrm rot="0">
            <a:off x="4539402" y="1028700"/>
            <a:ext cx="10012463" cy="1993798"/>
            <a:chOff x="0" y="0"/>
            <a:chExt cx="13349951" cy="2658397"/>
          </a:xfrm>
        </p:grpSpPr>
        <p:sp>
          <p:nvSpPr>
            <p:cNvPr name="TextBox 11" id="11"/>
            <p:cNvSpPr txBox="true"/>
            <p:nvPr/>
          </p:nvSpPr>
          <p:spPr>
            <a:xfrm rot="0">
              <a:off x="0" y="-28575"/>
              <a:ext cx="13349951"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Encoding</a:t>
              </a:r>
            </a:p>
          </p:txBody>
        </p:sp>
        <p:sp>
          <p:nvSpPr>
            <p:cNvPr name="TextBox 12" id="12"/>
            <p:cNvSpPr txBox="true"/>
            <p:nvPr/>
          </p:nvSpPr>
          <p:spPr>
            <a:xfrm rot="0">
              <a:off x="0" y="1884120"/>
              <a:ext cx="13349951" cy="774277"/>
            </a:xfrm>
            <a:prstGeom prst="rect">
              <a:avLst/>
            </a:prstGeom>
          </p:spPr>
          <p:txBody>
            <a:bodyPr anchor="t" rtlCol="false" tIns="0" lIns="0" bIns="0" rIns="0">
              <a:spAutoFit/>
            </a:bodyPr>
            <a:lstStyle/>
            <a:p>
              <a:pPr algn="ctr">
                <a:lnSpc>
                  <a:spcPts val="4479"/>
                </a:lnSpc>
              </a:pPr>
            </a:p>
          </p:txBody>
        </p:sp>
      </p:grpSp>
      <p:sp>
        <p:nvSpPr>
          <p:cNvPr name="TextBox 13" id="13"/>
          <p:cNvSpPr txBox="true"/>
          <p:nvPr/>
        </p:nvSpPr>
        <p:spPr>
          <a:xfrm rot="0">
            <a:off x="7560590" y="2346350"/>
            <a:ext cx="3970087"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P</a:t>
            </a:r>
            <a:r>
              <a:rPr lang="en-US" b="true" sz="3799">
                <a:solidFill>
                  <a:srgbClr val="FFFFFF"/>
                </a:solidFill>
                <a:latin typeface="Calibri (MS) Bold"/>
                <a:ea typeface="Calibri (MS) Bold"/>
                <a:cs typeface="Calibri (MS) Bold"/>
                <a:sym typeface="Calibri (MS) Bold"/>
              </a:rPr>
              <a:t>olar Transform: G2</a:t>
            </a:r>
          </a:p>
          <a:p>
            <a:pPr algn="ctr">
              <a:lnSpc>
                <a:spcPts val="4711"/>
              </a:lnSpc>
              <a:spcBef>
                <a:spcPct val="0"/>
              </a:spcBef>
            </a:pPr>
          </a:p>
        </p:txBody>
      </p:sp>
      <p:sp>
        <p:nvSpPr>
          <p:cNvPr name="TextBox 14" id="14"/>
          <p:cNvSpPr txBox="true"/>
          <p:nvPr/>
        </p:nvSpPr>
        <p:spPr>
          <a:xfrm rot="0">
            <a:off x="6826123" y="3161995"/>
            <a:ext cx="5439021"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Bin</a:t>
            </a:r>
            <a:r>
              <a:rPr lang="en-US" b="true" sz="3799">
                <a:solidFill>
                  <a:srgbClr val="FFFFFF"/>
                </a:solidFill>
                <a:latin typeface="Calibri (MS) Bold"/>
                <a:ea typeface="Calibri (MS) Bold"/>
                <a:cs typeface="Calibri (MS) Bold"/>
                <a:sym typeface="Calibri (MS) Bold"/>
              </a:rPr>
              <a:t>ary Tree Representation</a:t>
            </a:r>
          </a:p>
          <a:p>
            <a:pPr algn="ctr">
              <a:lnSpc>
                <a:spcPts val="4711"/>
              </a:lnSpc>
              <a:spcBef>
                <a:spcPct val="0"/>
              </a:spcBef>
            </a:pPr>
          </a:p>
        </p:txBody>
      </p:sp>
      <p:sp>
        <p:nvSpPr>
          <p:cNvPr name="Freeform 15" id="15"/>
          <p:cNvSpPr/>
          <p:nvPr/>
        </p:nvSpPr>
        <p:spPr>
          <a:xfrm flipH="false" flipV="false" rot="0">
            <a:off x="3493371" y="3906833"/>
            <a:ext cx="11301259" cy="5848402"/>
          </a:xfrm>
          <a:custGeom>
            <a:avLst/>
            <a:gdLst/>
            <a:ahLst/>
            <a:cxnLst/>
            <a:rect r="r" b="b" t="t" l="l"/>
            <a:pathLst>
              <a:path h="5848402" w="11301259">
                <a:moveTo>
                  <a:pt x="0" y="0"/>
                </a:moveTo>
                <a:lnTo>
                  <a:pt x="11301258" y="0"/>
                </a:lnTo>
                <a:lnTo>
                  <a:pt x="11301258" y="5848402"/>
                </a:lnTo>
                <a:lnTo>
                  <a:pt x="0" y="5848402"/>
                </a:lnTo>
                <a:lnTo>
                  <a:pt x="0" y="0"/>
                </a:lnTo>
                <a:close/>
              </a:path>
            </a:pathLst>
          </a:custGeom>
          <a:blipFill>
            <a:blip r:embed="rId7"/>
            <a:stretch>
              <a:fillRect l="0" t="0" r="0" b="0"/>
            </a:stretch>
          </a:blipFill>
        </p:spPr>
      </p:sp>
      <p:sp>
        <p:nvSpPr>
          <p:cNvPr name="Freeform 16" id="16"/>
          <p:cNvSpPr/>
          <p:nvPr/>
        </p:nvSpPr>
        <p:spPr>
          <a:xfrm flipH="false" flipV="false" rot="0">
            <a:off x="3493371" y="3906833"/>
            <a:ext cx="11301259" cy="5848402"/>
          </a:xfrm>
          <a:custGeom>
            <a:avLst/>
            <a:gdLst/>
            <a:ahLst/>
            <a:cxnLst/>
            <a:rect r="r" b="b" t="t" l="l"/>
            <a:pathLst>
              <a:path h="5848402" w="11301259">
                <a:moveTo>
                  <a:pt x="0" y="0"/>
                </a:moveTo>
                <a:lnTo>
                  <a:pt x="11301258" y="0"/>
                </a:lnTo>
                <a:lnTo>
                  <a:pt x="11301258" y="5848402"/>
                </a:lnTo>
                <a:lnTo>
                  <a:pt x="0" y="5848402"/>
                </a:lnTo>
                <a:lnTo>
                  <a:pt x="0" y="0"/>
                </a:lnTo>
                <a:close/>
              </a:path>
            </a:pathLst>
          </a:custGeom>
          <a:blipFill>
            <a:blip r:embed="rId7"/>
            <a:stretch>
              <a:fillRect l="0" t="0" r="0" b="0"/>
            </a:stretch>
          </a:blipFill>
        </p:spPr>
      </p:sp>
      <p:sp>
        <p:nvSpPr>
          <p:cNvPr name="Freeform 17" id="17"/>
          <p:cNvSpPr/>
          <p:nvPr/>
        </p:nvSpPr>
        <p:spPr>
          <a:xfrm flipH="false" flipV="false" rot="0">
            <a:off x="3493371" y="3906833"/>
            <a:ext cx="11301259" cy="5848402"/>
          </a:xfrm>
          <a:custGeom>
            <a:avLst/>
            <a:gdLst/>
            <a:ahLst/>
            <a:cxnLst/>
            <a:rect r="r" b="b" t="t" l="l"/>
            <a:pathLst>
              <a:path h="5848402" w="11301259">
                <a:moveTo>
                  <a:pt x="0" y="0"/>
                </a:moveTo>
                <a:lnTo>
                  <a:pt x="11301258" y="0"/>
                </a:lnTo>
                <a:lnTo>
                  <a:pt x="11301258" y="5848402"/>
                </a:lnTo>
                <a:lnTo>
                  <a:pt x="0" y="5848402"/>
                </a:lnTo>
                <a:lnTo>
                  <a:pt x="0" y="0"/>
                </a:lnTo>
                <a:close/>
              </a:path>
            </a:pathLst>
          </a:custGeom>
          <a:blipFill>
            <a:blip r:embed="rId7"/>
            <a:stretch>
              <a:fillRect l="0" t="0" r="0" b="0"/>
            </a:stretch>
          </a:blipFill>
        </p:spPr>
      </p:sp>
      <p:sp>
        <p:nvSpPr>
          <p:cNvPr name="Freeform 18" id="18"/>
          <p:cNvSpPr/>
          <p:nvPr/>
        </p:nvSpPr>
        <p:spPr>
          <a:xfrm flipH="false" flipV="false" rot="0">
            <a:off x="3493371" y="3906833"/>
            <a:ext cx="11301259" cy="5848402"/>
          </a:xfrm>
          <a:custGeom>
            <a:avLst/>
            <a:gdLst/>
            <a:ahLst/>
            <a:cxnLst/>
            <a:rect r="r" b="b" t="t" l="l"/>
            <a:pathLst>
              <a:path h="5848402" w="11301259">
                <a:moveTo>
                  <a:pt x="0" y="0"/>
                </a:moveTo>
                <a:lnTo>
                  <a:pt x="11301258" y="0"/>
                </a:lnTo>
                <a:lnTo>
                  <a:pt x="11301258" y="5848402"/>
                </a:lnTo>
                <a:lnTo>
                  <a:pt x="0" y="5848402"/>
                </a:lnTo>
                <a:lnTo>
                  <a:pt x="0" y="0"/>
                </a:lnTo>
                <a:close/>
              </a:path>
            </a:pathLst>
          </a:custGeom>
          <a:blipFill>
            <a:blip r:embed="rId7"/>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832658" y="5314353"/>
            <a:ext cx="13048734" cy="3979864"/>
          </a:xfrm>
          <a:custGeom>
            <a:avLst/>
            <a:gdLst/>
            <a:ahLst/>
            <a:cxnLst/>
            <a:rect r="r" b="b" t="t" l="l"/>
            <a:pathLst>
              <a:path h="3979864" w="13048734">
                <a:moveTo>
                  <a:pt x="0" y="0"/>
                </a:moveTo>
                <a:lnTo>
                  <a:pt x="13048734" y="0"/>
                </a:lnTo>
                <a:lnTo>
                  <a:pt x="13048734" y="3979864"/>
                </a:lnTo>
                <a:lnTo>
                  <a:pt x="0" y="3979864"/>
                </a:lnTo>
                <a:lnTo>
                  <a:pt x="0" y="0"/>
                </a:lnTo>
                <a:close/>
              </a:path>
            </a:pathLst>
          </a:custGeom>
          <a:blipFill>
            <a:blip r:embed="rId7"/>
            <a:stretch>
              <a:fillRect l="0" t="0" r="0" b="0"/>
            </a:stretch>
          </a:blipFill>
        </p:spPr>
      </p:sp>
      <p:grpSp>
        <p:nvGrpSpPr>
          <p:cNvPr name="Group 10" id="10"/>
          <p:cNvGrpSpPr/>
          <p:nvPr/>
        </p:nvGrpSpPr>
        <p:grpSpPr>
          <a:xfrm rot="0">
            <a:off x="4539402" y="1028700"/>
            <a:ext cx="10012463" cy="1993798"/>
            <a:chOff x="0" y="0"/>
            <a:chExt cx="13349951" cy="2658397"/>
          </a:xfrm>
        </p:grpSpPr>
        <p:sp>
          <p:nvSpPr>
            <p:cNvPr name="TextBox 11" id="11"/>
            <p:cNvSpPr txBox="true"/>
            <p:nvPr/>
          </p:nvSpPr>
          <p:spPr>
            <a:xfrm rot="0">
              <a:off x="0" y="-28575"/>
              <a:ext cx="13349951"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Encoding</a:t>
              </a:r>
            </a:p>
          </p:txBody>
        </p:sp>
        <p:sp>
          <p:nvSpPr>
            <p:cNvPr name="TextBox 12" id="12"/>
            <p:cNvSpPr txBox="true"/>
            <p:nvPr/>
          </p:nvSpPr>
          <p:spPr>
            <a:xfrm rot="0">
              <a:off x="0" y="1884120"/>
              <a:ext cx="13349951" cy="774277"/>
            </a:xfrm>
            <a:prstGeom prst="rect">
              <a:avLst/>
            </a:prstGeom>
          </p:spPr>
          <p:txBody>
            <a:bodyPr anchor="t" rtlCol="false" tIns="0" lIns="0" bIns="0" rIns="0">
              <a:spAutoFit/>
            </a:bodyPr>
            <a:lstStyle/>
            <a:p>
              <a:pPr algn="ctr">
                <a:lnSpc>
                  <a:spcPts val="4479"/>
                </a:lnSpc>
              </a:pPr>
            </a:p>
          </p:txBody>
        </p:sp>
      </p:grpSp>
      <p:sp>
        <p:nvSpPr>
          <p:cNvPr name="TextBox 13" id="13"/>
          <p:cNvSpPr txBox="true"/>
          <p:nvPr/>
        </p:nvSpPr>
        <p:spPr>
          <a:xfrm rot="0">
            <a:off x="7051630" y="2581097"/>
            <a:ext cx="4988007"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P</a:t>
            </a:r>
            <a:r>
              <a:rPr lang="en-US" b="true" sz="3799">
                <a:solidFill>
                  <a:srgbClr val="FFFFFF"/>
                </a:solidFill>
                <a:latin typeface="Calibri (MS) Bold"/>
                <a:ea typeface="Calibri (MS) Bold"/>
                <a:cs typeface="Calibri (MS) Bold"/>
                <a:sym typeface="Calibri (MS) Bold"/>
              </a:rPr>
              <a:t>olar Transform: General</a:t>
            </a:r>
          </a:p>
          <a:p>
            <a:pPr algn="ctr">
              <a:lnSpc>
                <a:spcPts val="4711"/>
              </a:lnSpc>
              <a:spcBef>
                <a:spcPct val="0"/>
              </a:spcBef>
            </a:pPr>
          </a:p>
        </p:txBody>
      </p:sp>
      <p:sp>
        <p:nvSpPr>
          <p:cNvPr name="TextBox 14" id="14"/>
          <p:cNvSpPr txBox="true"/>
          <p:nvPr/>
        </p:nvSpPr>
        <p:spPr>
          <a:xfrm rot="0">
            <a:off x="10584760" y="4638205"/>
            <a:ext cx="5439021"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Bin</a:t>
            </a:r>
            <a:r>
              <a:rPr lang="en-US" b="true" sz="3799">
                <a:solidFill>
                  <a:srgbClr val="FFFFFF"/>
                </a:solidFill>
                <a:latin typeface="Calibri (MS) Bold"/>
                <a:ea typeface="Calibri (MS) Bold"/>
                <a:cs typeface="Calibri (MS) Bold"/>
                <a:sym typeface="Calibri (MS) Bold"/>
              </a:rPr>
              <a:t>ary Tree Representation</a:t>
            </a:r>
          </a:p>
          <a:p>
            <a:pPr algn="ctr">
              <a:lnSpc>
                <a:spcPts val="4711"/>
              </a:lnSpc>
              <a:spcBef>
                <a:spcPct val="0"/>
              </a:spcBef>
            </a:pPr>
          </a:p>
        </p:txBody>
      </p:sp>
      <p:sp>
        <p:nvSpPr>
          <p:cNvPr name="TextBox 15" id="15"/>
          <p:cNvSpPr txBox="true"/>
          <p:nvPr/>
        </p:nvSpPr>
        <p:spPr>
          <a:xfrm rot="0">
            <a:off x="3386766" y="4638205"/>
            <a:ext cx="4509881"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M</a:t>
            </a:r>
            <a:r>
              <a:rPr lang="en-US" b="true" sz="3799">
                <a:solidFill>
                  <a:srgbClr val="FFFFFF"/>
                </a:solidFill>
                <a:latin typeface="Calibri (MS) Bold"/>
                <a:ea typeface="Calibri (MS) Bold"/>
                <a:cs typeface="Calibri (MS) Bold"/>
                <a:sym typeface="Calibri (MS) Bold"/>
              </a:rPr>
              <a:t>atrix Representation</a:t>
            </a:r>
          </a:p>
          <a:p>
            <a:pPr algn="ctr">
              <a:lnSpc>
                <a:spcPts val="4711"/>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9525"/>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237918" y="3207466"/>
            <a:ext cx="14228268" cy="6011443"/>
          </a:xfrm>
          <a:custGeom>
            <a:avLst/>
            <a:gdLst/>
            <a:ahLst/>
            <a:cxnLst/>
            <a:rect r="r" b="b" t="t" l="l"/>
            <a:pathLst>
              <a:path h="6011443" w="14228268">
                <a:moveTo>
                  <a:pt x="0" y="0"/>
                </a:moveTo>
                <a:lnTo>
                  <a:pt x="14228268" y="0"/>
                </a:lnTo>
                <a:lnTo>
                  <a:pt x="14228268" y="6011443"/>
                </a:lnTo>
                <a:lnTo>
                  <a:pt x="0" y="6011443"/>
                </a:lnTo>
                <a:lnTo>
                  <a:pt x="0" y="0"/>
                </a:lnTo>
                <a:close/>
              </a:path>
            </a:pathLst>
          </a:custGeom>
          <a:blipFill>
            <a:blip r:embed="rId7"/>
            <a:stretch>
              <a:fillRect l="0" t="0" r="0" b="0"/>
            </a:stretch>
          </a:blipFill>
        </p:spPr>
      </p:sp>
      <p:grpSp>
        <p:nvGrpSpPr>
          <p:cNvPr name="Group 10" id="10"/>
          <p:cNvGrpSpPr/>
          <p:nvPr/>
        </p:nvGrpSpPr>
        <p:grpSpPr>
          <a:xfrm rot="0">
            <a:off x="5517220" y="4139032"/>
            <a:ext cx="3230408" cy="4258681"/>
            <a:chOff x="0" y="0"/>
            <a:chExt cx="850807" cy="1121628"/>
          </a:xfrm>
        </p:grpSpPr>
        <p:sp>
          <p:nvSpPr>
            <p:cNvPr name="Freeform 11" id="11"/>
            <p:cNvSpPr/>
            <p:nvPr/>
          </p:nvSpPr>
          <p:spPr>
            <a:xfrm flipH="false" flipV="false" rot="0">
              <a:off x="0" y="0"/>
              <a:ext cx="850807" cy="1121628"/>
            </a:xfrm>
            <a:custGeom>
              <a:avLst/>
              <a:gdLst/>
              <a:ahLst/>
              <a:cxnLst/>
              <a:rect r="r" b="b" t="t" l="l"/>
              <a:pathLst>
                <a:path h="1121628" w="850807">
                  <a:moveTo>
                    <a:pt x="0" y="0"/>
                  </a:moveTo>
                  <a:lnTo>
                    <a:pt x="850807" y="0"/>
                  </a:lnTo>
                  <a:lnTo>
                    <a:pt x="850807" y="1121628"/>
                  </a:lnTo>
                  <a:lnTo>
                    <a:pt x="0" y="1121628"/>
                  </a:lnTo>
                  <a:close/>
                </a:path>
              </a:pathLst>
            </a:custGeom>
            <a:solidFill>
              <a:srgbClr val="209988"/>
            </a:solidFill>
          </p:spPr>
        </p:sp>
        <p:sp>
          <p:nvSpPr>
            <p:cNvPr name="TextBox 12" id="12"/>
            <p:cNvSpPr txBox="true"/>
            <p:nvPr/>
          </p:nvSpPr>
          <p:spPr>
            <a:xfrm>
              <a:off x="0" y="-76200"/>
              <a:ext cx="850807" cy="1197828"/>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3279421" y="4139032"/>
            <a:ext cx="11653806" cy="4268206"/>
          </a:xfrm>
          <a:custGeom>
            <a:avLst/>
            <a:gdLst/>
            <a:ahLst/>
            <a:cxnLst/>
            <a:rect r="r" b="b" t="t" l="l"/>
            <a:pathLst>
              <a:path h="4268206" w="11653806">
                <a:moveTo>
                  <a:pt x="0" y="0"/>
                </a:moveTo>
                <a:lnTo>
                  <a:pt x="11653806" y="0"/>
                </a:lnTo>
                <a:lnTo>
                  <a:pt x="11653806" y="4268206"/>
                </a:lnTo>
                <a:lnTo>
                  <a:pt x="0" y="4268206"/>
                </a:lnTo>
                <a:lnTo>
                  <a:pt x="0" y="0"/>
                </a:lnTo>
                <a:close/>
              </a:path>
            </a:pathLst>
          </a:custGeom>
          <a:blipFill>
            <a:blip r:embed="rId8"/>
            <a:stretch>
              <a:fillRect l="0" t="0" r="0" b="0"/>
            </a:stretch>
          </a:blipFill>
        </p:spPr>
      </p:sp>
      <p:grpSp>
        <p:nvGrpSpPr>
          <p:cNvPr name="Group 14" id="14"/>
          <p:cNvGrpSpPr/>
          <p:nvPr/>
        </p:nvGrpSpPr>
        <p:grpSpPr>
          <a:xfrm rot="0">
            <a:off x="11175521" y="4139032"/>
            <a:ext cx="2426404" cy="4268206"/>
            <a:chOff x="0" y="0"/>
            <a:chExt cx="639053" cy="1124137"/>
          </a:xfrm>
        </p:grpSpPr>
        <p:sp>
          <p:nvSpPr>
            <p:cNvPr name="Freeform 15" id="15"/>
            <p:cNvSpPr/>
            <p:nvPr/>
          </p:nvSpPr>
          <p:spPr>
            <a:xfrm flipH="false" flipV="false" rot="0">
              <a:off x="0" y="0"/>
              <a:ext cx="639053" cy="1124137"/>
            </a:xfrm>
            <a:custGeom>
              <a:avLst/>
              <a:gdLst/>
              <a:ahLst/>
              <a:cxnLst/>
              <a:rect r="r" b="b" t="t" l="l"/>
              <a:pathLst>
                <a:path h="1124137" w="639053">
                  <a:moveTo>
                    <a:pt x="0" y="0"/>
                  </a:moveTo>
                  <a:lnTo>
                    <a:pt x="639053" y="0"/>
                  </a:lnTo>
                  <a:lnTo>
                    <a:pt x="639053" y="1124137"/>
                  </a:lnTo>
                  <a:lnTo>
                    <a:pt x="0" y="1124137"/>
                  </a:lnTo>
                  <a:close/>
                </a:path>
              </a:pathLst>
            </a:custGeom>
            <a:solidFill>
              <a:srgbClr val="209988"/>
            </a:solidFill>
          </p:spPr>
        </p:sp>
        <p:sp>
          <p:nvSpPr>
            <p:cNvPr name="TextBox 16" id="16"/>
            <p:cNvSpPr txBox="true"/>
            <p:nvPr/>
          </p:nvSpPr>
          <p:spPr>
            <a:xfrm>
              <a:off x="0" y="-133350"/>
              <a:ext cx="639053" cy="1257487"/>
            </a:xfrm>
            <a:prstGeom prst="rect">
              <a:avLst/>
            </a:prstGeom>
          </p:spPr>
          <p:txBody>
            <a:bodyPr anchor="ctr" rtlCol="false" tIns="50800" lIns="50800" bIns="50800" rIns="50800"/>
            <a:lstStyle/>
            <a:p>
              <a:pPr algn="ctr">
                <a:lnSpc>
                  <a:spcPts val="4479"/>
                </a:lnSpc>
              </a:pPr>
              <a:r>
                <a:rPr lang="en-US" sz="3199">
                  <a:solidFill>
                    <a:srgbClr val="FFFFFF"/>
                  </a:solidFill>
                  <a:latin typeface="Calibri (MS)"/>
                  <a:ea typeface="Calibri (MS)"/>
                  <a:cs typeface="Calibri (MS)"/>
                  <a:sym typeface="Calibri (MS)"/>
                </a:rPr>
                <a:t>BPSK</a:t>
              </a:r>
            </a:p>
            <a:p>
              <a:pPr algn="ctr">
                <a:lnSpc>
                  <a:spcPts val="4479"/>
                </a:lnSpc>
              </a:pPr>
              <a:r>
                <a:rPr lang="en-US" sz="3199">
                  <a:solidFill>
                    <a:srgbClr val="FFFFFF"/>
                  </a:solidFill>
                  <a:latin typeface="Calibri (MS)"/>
                  <a:ea typeface="Calibri (MS)"/>
                  <a:cs typeface="Calibri (MS)"/>
                  <a:sym typeface="Calibri (MS)"/>
                </a:rPr>
                <a:t>+</a:t>
              </a:r>
            </a:p>
            <a:p>
              <a:pPr algn="ctr">
                <a:lnSpc>
                  <a:spcPts val="4479"/>
                </a:lnSpc>
              </a:pPr>
              <a:r>
                <a:rPr lang="en-US" sz="3199">
                  <a:solidFill>
                    <a:srgbClr val="FFFFFF"/>
                  </a:solidFill>
                  <a:latin typeface="Calibri (MS)"/>
                  <a:ea typeface="Calibri (MS)"/>
                  <a:cs typeface="Calibri (MS)"/>
                  <a:sym typeface="Calibri (MS)"/>
                </a:rPr>
                <a:t>AWGN</a:t>
              </a:r>
            </a:p>
          </p:txBody>
        </p:sp>
      </p:grpSp>
      <p:grpSp>
        <p:nvGrpSpPr>
          <p:cNvPr name="Group 17" id="17"/>
          <p:cNvGrpSpPr/>
          <p:nvPr/>
        </p:nvGrpSpPr>
        <p:grpSpPr>
          <a:xfrm rot="0">
            <a:off x="1537117" y="1873382"/>
            <a:ext cx="15213767" cy="2649118"/>
            <a:chOff x="0" y="0"/>
            <a:chExt cx="20285023" cy="3532157"/>
          </a:xfrm>
        </p:grpSpPr>
        <p:sp>
          <p:nvSpPr>
            <p:cNvPr name="TextBox 18" id="18"/>
            <p:cNvSpPr txBox="true"/>
            <p:nvPr/>
          </p:nvSpPr>
          <p:spPr>
            <a:xfrm rot="0">
              <a:off x="0" y="-28575"/>
              <a:ext cx="20285023" cy="2364867"/>
            </a:xfrm>
            <a:prstGeom prst="rect">
              <a:avLst/>
            </a:prstGeom>
          </p:spPr>
          <p:txBody>
            <a:bodyPr anchor="t" rtlCol="false" tIns="0" lIns="0" bIns="0" rIns="0">
              <a:spAutoFit/>
            </a:bodyPr>
            <a:lstStyle/>
            <a:p>
              <a:pPr algn="ctr">
                <a:lnSpc>
                  <a:spcPts val="7316"/>
                </a:lnSpc>
              </a:pPr>
              <a:r>
                <a:rPr lang="en-US" sz="5900">
                  <a:solidFill>
                    <a:srgbClr val="FFFFFF"/>
                  </a:solidFill>
                  <a:latin typeface="Russo One"/>
                  <a:ea typeface="Russo One"/>
                  <a:cs typeface="Russo One"/>
                  <a:sym typeface="Russo One"/>
                </a:rPr>
                <a:t>Polar Transform &amp; BPSK-AWGN</a:t>
              </a:r>
            </a:p>
            <a:p>
              <a:pPr algn="ctr">
                <a:lnSpc>
                  <a:spcPts val="6820"/>
                </a:lnSpc>
              </a:pPr>
            </a:p>
          </p:txBody>
        </p:sp>
        <p:sp>
          <p:nvSpPr>
            <p:cNvPr name="TextBox 19" id="19"/>
            <p:cNvSpPr txBox="true"/>
            <p:nvPr/>
          </p:nvSpPr>
          <p:spPr>
            <a:xfrm rot="0">
              <a:off x="0" y="2757880"/>
              <a:ext cx="20285023" cy="774277"/>
            </a:xfrm>
            <a:prstGeom prst="rect">
              <a:avLst/>
            </a:prstGeom>
          </p:spPr>
          <p:txBody>
            <a:bodyPr anchor="t" rtlCol="false" tIns="0" lIns="0" bIns="0" rIns="0">
              <a:spAutoFit/>
            </a:bodyPr>
            <a:lstStyle/>
            <a:p>
              <a:pPr algn="ctr">
                <a:lnSpc>
                  <a:spcPts val="4479"/>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3317037" y="2727741"/>
            <a:ext cx="12457194" cy="6368741"/>
          </a:xfrm>
          <a:custGeom>
            <a:avLst/>
            <a:gdLst/>
            <a:ahLst/>
            <a:cxnLst/>
            <a:rect r="r" b="b" t="t" l="l"/>
            <a:pathLst>
              <a:path h="6368741" w="12457194">
                <a:moveTo>
                  <a:pt x="0" y="0"/>
                </a:moveTo>
                <a:lnTo>
                  <a:pt x="12457194" y="0"/>
                </a:lnTo>
                <a:lnTo>
                  <a:pt x="12457194" y="6368741"/>
                </a:lnTo>
                <a:lnTo>
                  <a:pt x="0" y="6368741"/>
                </a:lnTo>
                <a:lnTo>
                  <a:pt x="0" y="0"/>
                </a:lnTo>
                <a:close/>
              </a:path>
            </a:pathLst>
          </a:custGeom>
          <a:blipFill>
            <a:blip r:embed="rId7"/>
            <a:stretch>
              <a:fillRect l="0" t="0" r="0" b="0"/>
            </a:stretch>
          </a:blipFill>
        </p:spPr>
      </p:sp>
      <p:grpSp>
        <p:nvGrpSpPr>
          <p:cNvPr name="Group 10" id="10"/>
          <p:cNvGrpSpPr/>
          <p:nvPr/>
        </p:nvGrpSpPr>
        <p:grpSpPr>
          <a:xfrm rot="0">
            <a:off x="6590791" y="3186282"/>
            <a:ext cx="2941792" cy="612241"/>
            <a:chOff x="0" y="0"/>
            <a:chExt cx="774793" cy="161249"/>
          </a:xfrm>
        </p:grpSpPr>
        <p:sp>
          <p:nvSpPr>
            <p:cNvPr name="Freeform 11" id="11"/>
            <p:cNvSpPr/>
            <p:nvPr/>
          </p:nvSpPr>
          <p:spPr>
            <a:xfrm flipH="false" flipV="false" rot="0">
              <a:off x="0" y="0"/>
              <a:ext cx="774793" cy="161249"/>
            </a:xfrm>
            <a:custGeom>
              <a:avLst/>
              <a:gdLst/>
              <a:ahLst/>
              <a:cxnLst/>
              <a:rect r="r" b="b" t="t" l="l"/>
              <a:pathLst>
                <a:path h="161249" w="774793">
                  <a:moveTo>
                    <a:pt x="0" y="0"/>
                  </a:moveTo>
                  <a:lnTo>
                    <a:pt x="774793" y="0"/>
                  </a:lnTo>
                  <a:lnTo>
                    <a:pt x="774793" y="161249"/>
                  </a:lnTo>
                  <a:lnTo>
                    <a:pt x="0" y="161249"/>
                  </a:lnTo>
                  <a:close/>
                </a:path>
              </a:pathLst>
            </a:custGeom>
            <a:solidFill>
              <a:srgbClr val="209988"/>
            </a:solidFill>
          </p:spPr>
        </p:sp>
        <p:sp>
          <p:nvSpPr>
            <p:cNvPr name="TextBox 12" id="12"/>
            <p:cNvSpPr txBox="true"/>
            <p:nvPr/>
          </p:nvSpPr>
          <p:spPr>
            <a:xfrm>
              <a:off x="0" y="-104775"/>
              <a:ext cx="774793" cy="266024"/>
            </a:xfrm>
            <a:prstGeom prst="rect">
              <a:avLst/>
            </a:prstGeom>
          </p:spPr>
          <p:txBody>
            <a:bodyPr anchor="ctr" rtlCol="false" tIns="50800" lIns="50800" bIns="50800" rIns="50800"/>
            <a:lstStyle/>
            <a:p>
              <a:pPr algn="ctr">
                <a:lnSpc>
                  <a:spcPts val="3359"/>
                </a:lnSpc>
              </a:pPr>
              <a:r>
                <a:rPr lang="en-US" b="true" sz="2399">
                  <a:solidFill>
                    <a:srgbClr val="FFFFFF"/>
                  </a:solidFill>
                  <a:latin typeface="Calibri (MS) Bold"/>
                  <a:ea typeface="Calibri (MS) Bold"/>
                  <a:cs typeface="Calibri (MS) Bold"/>
                  <a:sym typeface="Calibri (MS) Bold"/>
                </a:rPr>
                <a:t>Bit Channel 1</a:t>
              </a:r>
            </a:p>
          </p:txBody>
        </p:sp>
      </p:grpSp>
      <p:grpSp>
        <p:nvGrpSpPr>
          <p:cNvPr name="Group 13" id="13"/>
          <p:cNvGrpSpPr/>
          <p:nvPr/>
        </p:nvGrpSpPr>
        <p:grpSpPr>
          <a:xfrm rot="0">
            <a:off x="6590791" y="3981357"/>
            <a:ext cx="2941792" cy="612241"/>
            <a:chOff x="0" y="0"/>
            <a:chExt cx="774793" cy="161249"/>
          </a:xfrm>
        </p:grpSpPr>
        <p:sp>
          <p:nvSpPr>
            <p:cNvPr name="Freeform 14" id="14"/>
            <p:cNvSpPr/>
            <p:nvPr/>
          </p:nvSpPr>
          <p:spPr>
            <a:xfrm flipH="false" flipV="false" rot="0">
              <a:off x="0" y="0"/>
              <a:ext cx="774793" cy="161249"/>
            </a:xfrm>
            <a:custGeom>
              <a:avLst/>
              <a:gdLst/>
              <a:ahLst/>
              <a:cxnLst/>
              <a:rect r="r" b="b" t="t" l="l"/>
              <a:pathLst>
                <a:path h="161249" w="774793">
                  <a:moveTo>
                    <a:pt x="0" y="0"/>
                  </a:moveTo>
                  <a:lnTo>
                    <a:pt x="774793" y="0"/>
                  </a:lnTo>
                  <a:lnTo>
                    <a:pt x="774793" y="161249"/>
                  </a:lnTo>
                  <a:lnTo>
                    <a:pt x="0" y="161249"/>
                  </a:lnTo>
                  <a:close/>
                </a:path>
              </a:pathLst>
            </a:custGeom>
            <a:solidFill>
              <a:srgbClr val="209988"/>
            </a:solidFill>
          </p:spPr>
        </p:sp>
        <p:sp>
          <p:nvSpPr>
            <p:cNvPr name="TextBox 15" id="15"/>
            <p:cNvSpPr txBox="true"/>
            <p:nvPr/>
          </p:nvSpPr>
          <p:spPr>
            <a:xfrm>
              <a:off x="0" y="-104775"/>
              <a:ext cx="774793" cy="266024"/>
            </a:xfrm>
            <a:prstGeom prst="rect">
              <a:avLst/>
            </a:prstGeom>
          </p:spPr>
          <p:txBody>
            <a:bodyPr anchor="ctr" rtlCol="false" tIns="50800" lIns="50800" bIns="50800" rIns="50800"/>
            <a:lstStyle/>
            <a:p>
              <a:pPr algn="ctr">
                <a:lnSpc>
                  <a:spcPts val="3359"/>
                </a:lnSpc>
              </a:pPr>
              <a:r>
                <a:rPr lang="en-US" b="true" sz="2399">
                  <a:solidFill>
                    <a:srgbClr val="FFFFFF"/>
                  </a:solidFill>
                  <a:latin typeface="Calibri (MS) Bold"/>
                  <a:ea typeface="Calibri (MS) Bold"/>
                  <a:cs typeface="Calibri (MS) Bold"/>
                  <a:sym typeface="Calibri (MS) Bold"/>
                </a:rPr>
                <a:t>Bit Channel 2</a:t>
              </a:r>
            </a:p>
          </p:txBody>
        </p:sp>
      </p:grpSp>
      <p:grpSp>
        <p:nvGrpSpPr>
          <p:cNvPr name="Group 16" id="16"/>
          <p:cNvGrpSpPr/>
          <p:nvPr/>
        </p:nvGrpSpPr>
        <p:grpSpPr>
          <a:xfrm rot="0">
            <a:off x="6590791" y="4755523"/>
            <a:ext cx="2941792" cy="612241"/>
            <a:chOff x="0" y="0"/>
            <a:chExt cx="774793" cy="161249"/>
          </a:xfrm>
        </p:grpSpPr>
        <p:sp>
          <p:nvSpPr>
            <p:cNvPr name="Freeform 17" id="17"/>
            <p:cNvSpPr/>
            <p:nvPr/>
          </p:nvSpPr>
          <p:spPr>
            <a:xfrm flipH="false" flipV="false" rot="0">
              <a:off x="0" y="0"/>
              <a:ext cx="774793" cy="161249"/>
            </a:xfrm>
            <a:custGeom>
              <a:avLst/>
              <a:gdLst/>
              <a:ahLst/>
              <a:cxnLst/>
              <a:rect r="r" b="b" t="t" l="l"/>
              <a:pathLst>
                <a:path h="161249" w="774793">
                  <a:moveTo>
                    <a:pt x="0" y="0"/>
                  </a:moveTo>
                  <a:lnTo>
                    <a:pt x="774793" y="0"/>
                  </a:lnTo>
                  <a:lnTo>
                    <a:pt x="774793" y="161249"/>
                  </a:lnTo>
                  <a:lnTo>
                    <a:pt x="0" y="161249"/>
                  </a:lnTo>
                  <a:close/>
                </a:path>
              </a:pathLst>
            </a:custGeom>
            <a:solidFill>
              <a:srgbClr val="209988"/>
            </a:solidFill>
          </p:spPr>
        </p:sp>
        <p:sp>
          <p:nvSpPr>
            <p:cNvPr name="TextBox 18" id="18"/>
            <p:cNvSpPr txBox="true"/>
            <p:nvPr/>
          </p:nvSpPr>
          <p:spPr>
            <a:xfrm>
              <a:off x="0" y="-104775"/>
              <a:ext cx="774793" cy="266024"/>
            </a:xfrm>
            <a:prstGeom prst="rect">
              <a:avLst/>
            </a:prstGeom>
          </p:spPr>
          <p:txBody>
            <a:bodyPr anchor="ctr" rtlCol="false" tIns="50800" lIns="50800" bIns="50800" rIns="50800"/>
            <a:lstStyle/>
            <a:p>
              <a:pPr algn="ctr">
                <a:lnSpc>
                  <a:spcPts val="3359"/>
                </a:lnSpc>
              </a:pPr>
              <a:r>
                <a:rPr lang="en-US" b="true" sz="2399">
                  <a:solidFill>
                    <a:srgbClr val="FFFFFF"/>
                  </a:solidFill>
                  <a:latin typeface="Calibri (MS) Bold"/>
                  <a:ea typeface="Calibri (MS) Bold"/>
                  <a:cs typeface="Calibri (MS) Bold"/>
                  <a:sym typeface="Calibri (MS) Bold"/>
                </a:rPr>
                <a:t>Bit Channel 3</a:t>
              </a:r>
            </a:p>
          </p:txBody>
        </p:sp>
      </p:grpSp>
      <p:grpSp>
        <p:nvGrpSpPr>
          <p:cNvPr name="Group 19" id="19"/>
          <p:cNvGrpSpPr/>
          <p:nvPr/>
        </p:nvGrpSpPr>
        <p:grpSpPr>
          <a:xfrm rot="0">
            <a:off x="6603842" y="6089362"/>
            <a:ext cx="2941792" cy="612241"/>
            <a:chOff x="0" y="0"/>
            <a:chExt cx="774793" cy="161249"/>
          </a:xfrm>
        </p:grpSpPr>
        <p:sp>
          <p:nvSpPr>
            <p:cNvPr name="Freeform 20" id="20"/>
            <p:cNvSpPr/>
            <p:nvPr/>
          </p:nvSpPr>
          <p:spPr>
            <a:xfrm flipH="false" flipV="false" rot="0">
              <a:off x="0" y="0"/>
              <a:ext cx="774793" cy="161249"/>
            </a:xfrm>
            <a:custGeom>
              <a:avLst/>
              <a:gdLst/>
              <a:ahLst/>
              <a:cxnLst/>
              <a:rect r="r" b="b" t="t" l="l"/>
              <a:pathLst>
                <a:path h="161249" w="774793">
                  <a:moveTo>
                    <a:pt x="0" y="0"/>
                  </a:moveTo>
                  <a:lnTo>
                    <a:pt x="774793" y="0"/>
                  </a:lnTo>
                  <a:lnTo>
                    <a:pt x="774793" y="161249"/>
                  </a:lnTo>
                  <a:lnTo>
                    <a:pt x="0" y="161249"/>
                  </a:lnTo>
                  <a:close/>
                </a:path>
              </a:pathLst>
            </a:custGeom>
            <a:solidFill>
              <a:srgbClr val="209988"/>
            </a:solidFill>
          </p:spPr>
        </p:sp>
        <p:sp>
          <p:nvSpPr>
            <p:cNvPr name="TextBox 21" id="21"/>
            <p:cNvSpPr txBox="true"/>
            <p:nvPr/>
          </p:nvSpPr>
          <p:spPr>
            <a:xfrm>
              <a:off x="0" y="-104775"/>
              <a:ext cx="774793" cy="266024"/>
            </a:xfrm>
            <a:prstGeom prst="rect">
              <a:avLst/>
            </a:prstGeom>
          </p:spPr>
          <p:txBody>
            <a:bodyPr anchor="ctr" rtlCol="false" tIns="50800" lIns="50800" bIns="50800" rIns="50800"/>
            <a:lstStyle/>
            <a:p>
              <a:pPr algn="ctr">
                <a:lnSpc>
                  <a:spcPts val="3359"/>
                </a:lnSpc>
              </a:pPr>
              <a:r>
                <a:rPr lang="en-US" b="true" sz="2399">
                  <a:solidFill>
                    <a:srgbClr val="FFFFFF"/>
                  </a:solidFill>
                  <a:latin typeface="Calibri (MS) Bold"/>
                  <a:ea typeface="Calibri (MS) Bold"/>
                  <a:cs typeface="Calibri (MS) Bold"/>
                  <a:sym typeface="Calibri (MS) Bold"/>
                </a:rPr>
                <a:t>Bit Channel i</a:t>
              </a:r>
            </a:p>
          </p:txBody>
        </p:sp>
      </p:grpSp>
      <p:grpSp>
        <p:nvGrpSpPr>
          <p:cNvPr name="Group 22" id="22"/>
          <p:cNvGrpSpPr/>
          <p:nvPr/>
        </p:nvGrpSpPr>
        <p:grpSpPr>
          <a:xfrm rot="0">
            <a:off x="6590791" y="7810105"/>
            <a:ext cx="2941792" cy="612241"/>
            <a:chOff x="0" y="0"/>
            <a:chExt cx="774793" cy="161249"/>
          </a:xfrm>
        </p:grpSpPr>
        <p:sp>
          <p:nvSpPr>
            <p:cNvPr name="Freeform 23" id="23"/>
            <p:cNvSpPr/>
            <p:nvPr/>
          </p:nvSpPr>
          <p:spPr>
            <a:xfrm flipH="false" flipV="false" rot="0">
              <a:off x="0" y="0"/>
              <a:ext cx="774793" cy="161249"/>
            </a:xfrm>
            <a:custGeom>
              <a:avLst/>
              <a:gdLst/>
              <a:ahLst/>
              <a:cxnLst/>
              <a:rect r="r" b="b" t="t" l="l"/>
              <a:pathLst>
                <a:path h="161249" w="774793">
                  <a:moveTo>
                    <a:pt x="0" y="0"/>
                  </a:moveTo>
                  <a:lnTo>
                    <a:pt x="774793" y="0"/>
                  </a:lnTo>
                  <a:lnTo>
                    <a:pt x="774793" y="161249"/>
                  </a:lnTo>
                  <a:lnTo>
                    <a:pt x="0" y="161249"/>
                  </a:lnTo>
                  <a:close/>
                </a:path>
              </a:pathLst>
            </a:custGeom>
            <a:solidFill>
              <a:srgbClr val="209988"/>
            </a:solidFill>
          </p:spPr>
        </p:sp>
        <p:sp>
          <p:nvSpPr>
            <p:cNvPr name="TextBox 24" id="24"/>
            <p:cNvSpPr txBox="true"/>
            <p:nvPr/>
          </p:nvSpPr>
          <p:spPr>
            <a:xfrm>
              <a:off x="0" y="-104775"/>
              <a:ext cx="774793" cy="266024"/>
            </a:xfrm>
            <a:prstGeom prst="rect">
              <a:avLst/>
            </a:prstGeom>
          </p:spPr>
          <p:txBody>
            <a:bodyPr anchor="ctr" rtlCol="false" tIns="50800" lIns="50800" bIns="50800" rIns="50800"/>
            <a:lstStyle/>
            <a:p>
              <a:pPr algn="ctr">
                <a:lnSpc>
                  <a:spcPts val="3359"/>
                </a:lnSpc>
              </a:pPr>
              <a:r>
                <a:rPr lang="en-US" b="true" sz="2399">
                  <a:solidFill>
                    <a:srgbClr val="FFFFFF"/>
                  </a:solidFill>
                  <a:latin typeface="Calibri (MS) Bold"/>
                  <a:ea typeface="Calibri (MS) Bold"/>
                  <a:cs typeface="Calibri (MS) Bold"/>
                  <a:sym typeface="Calibri (MS) Bold"/>
                </a:rPr>
                <a:t>Bit Channel N</a:t>
              </a:r>
            </a:p>
          </p:txBody>
        </p:sp>
      </p:grpSp>
      <p:grpSp>
        <p:nvGrpSpPr>
          <p:cNvPr name="Group 25" id="25"/>
          <p:cNvGrpSpPr/>
          <p:nvPr/>
        </p:nvGrpSpPr>
        <p:grpSpPr>
          <a:xfrm rot="0">
            <a:off x="4539402" y="1028700"/>
            <a:ext cx="10012463" cy="1993798"/>
            <a:chOff x="0" y="0"/>
            <a:chExt cx="13349951" cy="2658397"/>
          </a:xfrm>
        </p:grpSpPr>
        <p:sp>
          <p:nvSpPr>
            <p:cNvPr name="TextBox 26" id="26"/>
            <p:cNvSpPr txBox="true"/>
            <p:nvPr/>
          </p:nvSpPr>
          <p:spPr>
            <a:xfrm rot="0">
              <a:off x="0" y="-28575"/>
              <a:ext cx="13349951"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Encoding</a:t>
              </a:r>
            </a:p>
          </p:txBody>
        </p:sp>
        <p:sp>
          <p:nvSpPr>
            <p:cNvPr name="TextBox 27" id="27"/>
            <p:cNvSpPr txBox="true"/>
            <p:nvPr/>
          </p:nvSpPr>
          <p:spPr>
            <a:xfrm rot="0">
              <a:off x="0" y="1884120"/>
              <a:ext cx="13349951" cy="774277"/>
            </a:xfrm>
            <a:prstGeom prst="rect">
              <a:avLst/>
            </a:prstGeom>
          </p:spPr>
          <p:txBody>
            <a:bodyPr anchor="t" rtlCol="false" tIns="0" lIns="0" bIns="0" rIns="0">
              <a:spAutoFit/>
            </a:bodyPr>
            <a:lstStyle/>
            <a:p>
              <a:pPr algn="ctr">
                <a:lnSpc>
                  <a:spcPts val="4479"/>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4539402" y="1028700"/>
            <a:ext cx="10012463" cy="3127273"/>
            <a:chOff x="0" y="0"/>
            <a:chExt cx="13349951" cy="4169697"/>
          </a:xfrm>
        </p:grpSpPr>
        <p:sp>
          <p:nvSpPr>
            <p:cNvPr name="TextBox 10" id="10"/>
            <p:cNvSpPr txBox="true"/>
            <p:nvPr/>
          </p:nvSpPr>
          <p:spPr>
            <a:xfrm rot="0">
              <a:off x="0" y="-28575"/>
              <a:ext cx="13349951"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(N,K) Polar Code</a:t>
              </a:r>
            </a:p>
            <a:p>
              <a:pPr algn="ctr">
                <a:lnSpc>
                  <a:spcPts val="8928"/>
                </a:lnSpc>
              </a:pPr>
            </a:p>
          </p:txBody>
        </p:sp>
        <p:sp>
          <p:nvSpPr>
            <p:cNvPr name="TextBox 11" id="11"/>
            <p:cNvSpPr txBox="true"/>
            <p:nvPr/>
          </p:nvSpPr>
          <p:spPr>
            <a:xfrm rot="0">
              <a:off x="0" y="3395420"/>
              <a:ext cx="13349951"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2329831" y="3101047"/>
            <a:ext cx="6878360" cy="2006498"/>
          </a:xfrm>
          <a:prstGeom prst="rect">
            <a:avLst/>
          </a:prstGeom>
        </p:spPr>
        <p:txBody>
          <a:bodyPr anchor="t" rtlCol="false" tIns="0" lIns="0" bIns="0" rIns="0">
            <a:spAutoFit/>
          </a:bodyPr>
          <a:lstStyle/>
          <a:p>
            <a:pPr algn="just" marL="544068" indent="-272034" lvl="1">
              <a:lnSpc>
                <a:spcPts val="3124"/>
              </a:lnSpc>
              <a:buFont typeface="Arial"/>
              <a:buChar char="•"/>
            </a:pPr>
            <a:r>
              <a:rPr lang="en-US" b="true" sz="2520">
                <a:solidFill>
                  <a:srgbClr val="FFFFFF"/>
                </a:solidFill>
                <a:latin typeface="Calibri (MS) Bold"/>
                <a:ea typeface="Calibri (MS) Bold"/>
                <a:cs typeface="Calibri (MS) Bold"/>
                <a:sym typeface="Calibri (MS) Bold"/>
              </a:rPr>
              <a:t> Parameters:</a:t>
            </a:r>
          </a:p>
          <a:p>
            <a:pPr algn="just">
              <a:lnSpc>
                <a:spcPts val="3124"/>
              </a:lnSpc>
              <a:spcBef>
                <a:spcPct val="0"/>
              </a:spcBef>
            </a:pPr>
            <a:r>
              <a:rPr lang="en-US" b="true" sz="2520">
                <a:solidFill>
                  <a:srgbClr val="FFFFFF"/>
                </a:solidFill>
                <a:latin typeface="Calibri (MS) Bold"/>
                <a:ea typeface="Calibri (MS) Bold"/>
                <a:cs typeface="Calibri (MS) Bold"/>
                <a:sym typeface="Calibri (MS) Bold"/>
              </a:rPr>
              <a:t>            </a:t>
            </a:r>
            <a:r>
              <a:rPr lang="en-US" b="true" sz="2520">
                <a:solidFill>
                  <a:srgbClr val="FFFFFF"/>
                </a:solidFill>
                <a:latin typeface="Calibri (MS) Bold"/>
                <a:ea typeface="Calibri (MS) Bold"/>
                <a:cs typeface="Calibri (MS) Bold"/>
                <a:sym typeface="Calibri (MS) Bold"/>
              </a:rPr>
              <a:t>N : Length of the Codew</a:t>
            </a:r>
            <a:r>
              <a:rPr lang="en-US" b="true" sz="2520">
                <a:solidFill>
                  <a:srgbClr val="FFFFFF"/>
                </a:solidFill>
                <a:latin typeface="Calibri (MS) Bold"/>
                <a:ea typeface="Calibri (MS) Bold"/>
                <a:cs typeface="Calibri (MS) Bold"/>
                <a:sym typeface="Calibri (MS) Bold"/>
              </a:rPr>
              <a:t>ord</a:t>
            </a:r>
          </a:p>
          <a:p>
            <a:pPr algn="just">
              <a:lnSpc>
                <a:spcPts val="3124"/>
              </a:lnSpc>
              <a:spcBef>
                <a:spcPct val="0"/>
              </a:spcBef>
            </a:pPr>
            <a:r>
              <a:rPr lang="en-US" b="true" sz="2520">
                <a:solidFill>
                  <a:srgbClr val="FFFFFF"/>
                </a:solidFill>
                <a:latin typeface="Calibri (MS) Bold"/>
                <a:ea typeface="Calibri (MS) Bold"/>
                <a:cs typeface="Calibri (MS) Bold"/>
                <a:sym typeface="Calibri (MS) Bold"/>
              </a:rPr>
              <a:t>            K : Number of information bits per Codeword</a:t>
            </a:r>
          </a:p>
          <a:p>
            <a:pPr algn="just">
              <a:lnSpc>
                <a:spcPts val="3124"/>
              </a:lnSpc>
              <a:spcBef>
                <a:spcPct val="0"/>
              </a:spcBef>
            </a:pPr>
            <a:r>
              <a:rPr lang="en-US" b="true" sz="2520">
                <a:solidFill>
                  <a:srgbClr val="FFFFFF"/>
                </a:solidFill>
                <a:latin typeface="Calibri (MS) Bold"/>
                <a:ea typeface="Calibri (MS) Bold"/>
                <a:cs typeface="Calibri (MS) Bold"/>
                <a:sym typeface="Calibri (MS) Bold"/>
              </a:rPr>
              <a:t>            R : Code Rate (R = K/N , 0 ≤ R ≤ 1)</a:t>
            </a:r>
          </a:p>
          <a:p>
            <a:pPr algn="just">
              <a:lnSpc>
                <a:spcPts val="3124"/>
              </a:lnSpc>
              <a:spcBef>
                <a:spcPct val="0"/>
              </a:spcBef>
            </a:pPr>
            <a:r>
              <a:rPr lang="en-US" b="true" sz="2520">
                <a:solidFill>
                  <a:srgbClr val="FFFFFF"/>
                </a:solidFill>
                <a:latin typeface="Calibri (MS) Bold"/>
                <a:ea typeface="Calibri (MS) Bold"/>
                <a:cs typeface="Calibri (MS) Bold"/>
                <a:sym typeface="Calibri (MS) Bold"/>
              </a:rPr>
              <a:t>           G</a:t>
            </a:r>
            <a:r>
              <a:rPr lang="en-US" b="true" sz="2520">
                <a:solidFill>
                  <a:srgbClr val="FFFFFF"/>
                </a:solidFill>
                <a:latin typeface="Calibri (MS) Bold"/>
                <a:ea typeface="Calibri (MS) Bold"/>
                <a:cs typeface="Calibri (MS) Bold"/>
                <a:sym typeface="Calibri (MS) Bold"/>
              </a:rPr>
              <a:t>N</a:t>
            </a:r>
            <a:r>
              <a:rPr lang="en-US" b="true" sz="2520">
                <a:solidFill>
                  <a:srgbClr val="FFFFFF"/>
                </a:solidFill>
                <a:latin typeface="Calibri (MS) Bold"/>
                <a:ea typeface="Calibri (MS) Bold"/>
                <a:cs typeface="Calibri (MS) Bold"/>
                <a:sym typeface="Calibri (MS) Bold"/>
              </a:rPr>
              <a:t>: Bit Reversal Matrix or Kernel Matrix</a:t>
            </a:r>
          </a:p>
        </p:txBody>
      </p:sp>
      <p:sp>
        <p:nvSpPr>
          <p:cNvPr name="TextBox 13" id="13"/>
          <p:cNvSpPr txBox="true"/>
          <p:nvPr/>
        </p:nvSpPr>
        <p:spPr>
          <a:xfrm rot="0">
            <a:off x="3134322" y="5703297"/>
            <a:ext cx="14124978" cy="2217150"/>
          </a:xfrm>
          <a:prstGeom prst="rect">
            <a:avLst/>
          </a:prstGeom>
        </p:spPr>
        <p:txBody>
          <a:bodyPr anchor="t" rtlCol="false" tIns="0" lIns="0" bIns="0" rIns="0">
            <a:spAutoFit/>
          </a:bodyPr>
          <a:lstStyle/>
          <a:p>
            <a:pPr algn="just">
              <a:lnSpc>
                <a:spcPts val="2893"/>
              </a:lnSpc>
            </a:pPr>
            <a:r>
              <a:rPr lang="en-US" sz="2333" b="true">
                <a:solidFill>
                  <a:srgbClr val="FFFFFF"/>
                </a:solidFill>
                <a:latin typeface="Calibri (MS) Bold"/>
                <a:ea typeface="Calibri (MS) Bold"/>
                <a:cs typeface="Calibri (MS) Bold"/>
                <a:sym typeface="Calibri (MS) Bold"/>
              </a:rPr>
              <a:t>Input Vector : u = [ u</a:t>
            </a:r>
            <a:r>
              <a:rPr lang="en-US" sz="2333" b="true">
                <a:solidFill>
                  <a:srgbClr val="FFFFFF"/>
                </a:solidFill>
                <a:latin typeface="Calibri (MS) Bold"/>
                <a:ea typeface="Calibri (MS) Bold"/>
                <a:cs typeface="Calibri (MS) Bold"/>
                <a:sym typeface="Calibri (MS) Bold"/>
              </a:rPr>
              <a:t>1</a:t>
            </a:r>
            <a:r>
              <a:rPr lang="en-US" sz="2333" b="true">
                <a:solidFill>
                  <a:srgbClr val="FFFFFF"/>
                </a:solidFill>
                <a:latin typeface="Calibri (MS) Bold"/>
                <a:ea typeface="Calibri (MS) Bold"/>
                <a:cs typeface="Calibri (MS) Bold"/>
                <a:sym typeface="Calibri (MS) Bold"/>
              </a:rPr>
              <a:t>, u</a:t>
            </a:r>
            <a:r>
              <a:rPr lang="en-US" sz="2333" b="true">
                <a:solidFill>
                  <a:srgbClr val="FFFFFF"/>
                </a:solidFill>
                <a:latin typeface="Calibri (MS) Bold"/>
                <a:ea typeface="Calibri (MS) Bold"/>
                <a:cs typeface="Calibri (MS) Bold"/>
                <a:sym typeface="Calibri (MS) Bold"/>
              </a:rPr>
              <a:t>2</a:t>
            </a:r>
            <a:r>
              <a:rPr lang="en-US" sz="2333" b="true">
                <a:solidFill>
                  <a:srgbClr val="FFFFFF"/>
                </a:solidFill>
                <a:latin typeface="Calibri (MS) Bold"/>
                <a:ea typeface="Calibri (MS) Bold"/>
                <a:cs typeface="Calibri (MS) Bold"/>
                <a:sym typeface="Calibri (MS) Bold"/>
              </a:rPr>
              <a:t>, u</a:t>
            </a:r>
            <a:r>
              <a:rPr lang="en-US" sz="2333" b="true">
                <a:solidFill>
                  <a:srgbClr val="FFFFFF"/>
                </a:solidFill>
                <a:latin typeface="Calibri (MS) Bold"/>
                <a:ea typeface="Calibri (MS) Bold"/>
                <a:cs typeface="Calibri (MS) Bold"/>
                <a:sym typeface="Calibri (MS) Bold"/>
              </a:rPr>
              <a:t>3</a:t>
            </a:r>
            <a:r>
              <a:rPr lang="en-US" sz="2333" b="true">
                <a:solidFill>
                  <a:srgbClr val="FFFFFF"/>
                </a:solidFill>
                <a:latin typeface="Calibri (MS) Bold"/>
                <a:ea typeface="Calibri (MS) Bold"/>
                <a:cs typeface="Calibri (MS) Bold"/>
                <a:sym typeface="Calibri (MS) Bold"/>
              </a:rPr>
              <a:t>, …, u</a:t>
            </a:r>
            <a:r>
              <a:rPr lang="en-US" sz="2333" b="true">
                <a:solidFill>
                  <a:srgbClr val="FFFFFF"/>
                </a:solidFill>
                <a:latin typeface="Calibri (MS) Bold"/>
                <a:ea typeface="Calibri (MS) Bold"/>
                <a:cs typeface="Calibri (MS) Bold"/>
                <a:sym typeface="Calibri (MS) Bold"/>
              </a:rPr>
              <a:t>N</a:t>
            </a:r>
            <a:r>
              <a:rPr lang="en-US" sz="2333" b="true">
                <a:solidFill>
                  <a:srgbClr val="FFFFFF"/>
                </a:solidFill>
                <a:latin typeface="Calibri (MS) Bold"/>
                <a:ea typeface="Calibri (MS) Bold"/>
                <a:cs typeface="Calibri (MS) Bold"/>
                <a:sym typeface="Calibri (MS) Bold"/>
              </a:rPr>
              <a:t>]</a:t>
            </a:r>
          </a:p>
          <a:p>
            <a:pPr algn="just">
              <a:lnSpc>
                <a:spcPts val="2893"/>
              </a:lnSpc>
              <a:spcBef>
                <a:spcPct val="0"/>
              </a:spcBef>
            </a:pPr>
            <a:r>
              <a:rPr lang="en-US" b="true" sz="2333">
                <a:solidFill>
                  <a:srgbClr val="FFFFFF"/>
                </a:solidFill>
                <a:latin typeface="Calibri (MS) Bold"/>
                <a:ea typeface="Calibri (MS) Bold"/>
                <a:cs typeface="Calibri (MS) Bold"/>
                <a:sym typeface="Calibri (MS) Bold"/>
              </a:rPr>
              <a:t>Partitioning : Divide</a:t>
            </a:r>
            <a:r>
              <a:rPr lang="en-US" b="true" sz="2333">
                <a:solidFill>
                  <a:srgbClr val="FFFFFF"/>
                </a:solidFill>
                <a:latin typeface="Calibri (MS) Bold"/>
                <a:ea typeface="Calibri (MS) Bold"/>
                <a:cs typeface="Calibri (MS) Bold"/>
                <a:sym typeface="Calibri (MS) Bold"/>
              </a:rPr>
              <a:t> u into K information bits and N - K frozen bits (least reliable(worst) Channels from Reliability sequence).</a:t>
            </a:r>
          </a:p>
          <a:p>
            <a:pPr algn="just">
              <a:lnSpc>
                <a:spcPts val="2893"/>
              </a:lnSpc>
              <a:spcBef>
                <a:spcPct val="0"/>
              </a:spcBef>
            </a:pPr>
            <a:r>
              <a:rPr lang="en-US" b="true" sz="2333">
                <a:solidFill>
                  <a:srgbClr val="FFFFFF"/>
                </a:solidFill>
                <a:latin typeface="Calibri (MS) Bold"/>
                <a:ea typeface="Calibri (MS) Bold"/>
                <a:cs typeface="Calibri (MS) Bold"/>
                <a:sym typeface="Calibri (MS) Bold"/>
              </a:rPr>
              <a:t>Frozen Bits : These Bits are typically set to fixed value 0 and Do not carry any information.</a:t>
            </a:r>
          </a:p>
          <a:p>
            <a:pPr algn="just">
              <a:lnSpc>
                <a:spcPts val="2893"/>
              </a:lnSpc>
              <a:spcBef>
                <a:spcPct val="0"/>
              </a:spcBef>
            </a:pPr>
            <a:r>
              <a:rPr lang="en-US" b="true" sz="2333">
                <a:solidFill>
                  <a:srgbClr val="FFFFFF"/>
                </a:solidFill>
                <a:latin typeface="Calibri (MS) Bold"/>
                <a:ea typeface="Calibri (MS) Bold"/>
                <a:cs typeface="Calibri (MS) Bold"/>
                <a:sym typeface="Calibri (MS) Bold"/>
              </a:rPr>
              <a:t>Message Bits(m): These Bits refer to actual Data or Information Bits that are being transmitted over a communication channel. Remaining K bits of u.</a:t>
            </a:r>
          </a:p>
        </p:txBody>
      </p:sp>
      <p:sp>
        <p:nvSpPr>
          <p:cNvPr name="TextBox 14" id="14"/>
          <p:cNvSpPr txBox="true"/>
          <p:nvPr/>
        </p:nvSpPr>
        <p:spPr>
          <a:xfrm rot="0">
            <a:off x="1423957" y="2487753"/>
            <a:ext cx="8047137" cy="527582"/>
          </a:xfrm>
          <a:prstGeom prst="rect">
            <a:avLst/>
          </a:prstGeom>
        </p:spPr>
        <p:txBody>
          <a:bodyPr anchor="t" rtlCol="false" tIns="0" lIns="0" bIns="0" rIns="0">
            <a:spAutoFit/>
          </a:bodyPr>
          <a:lstStyle/>
          <a:p>
            <a:pPr algn="just" marL="652627" indent="-326314" lvl="1">
              <a:lnSpc>
                <a:spcPts val="3748"/>
              </a:lnSpc>
              <a:buFont typeface="Arial"/>
              <a:buChar char="•"/>
            </a:pPr>
            <a:r>
              <a:rPr lang="en-US" b="true" sz="3022">
                <a:solidFill>
                  <a:srgbClr val="FFFFFF"/>
                </a:solidFill>
                <a:latin typeface="Calibri (MS) Bold"/>
                <a:ea typeface="Calibri (MS) Bold"/>
                <a:cs typeface="Calibri (MS) Bold"/>
                <a:sym typeface="Calibri (MS) Bold"/>
              </a:rPr>
              <a:t>Mathe</a:t>
            </a:r>
            <a:r>
              <a:rPr lang="en-US" b="true" sz="3022">
                <a:solidFill>
                  <a:srgbClr val="FFFFFF"/>
                </a:solidFill>
                <a:latin typeface="Calibri (MS) Bold"/>
                <a:ea typeface="Calibri (MS) Bold"/>
                <a:cs typeface="Calibri (MS) Bold"/>
                <a:sym typeface="Calibri (MS) Bold"/>
              </a:rPr>
              <a:t>matical Description of (N,K) Polar Codes</a:t>
            </a:r>
          </a:p>
        </p:txBody>
      </p:sp>
      <p:sp>
        <p:nvSpPr>
          <p:cNvPr name="TextBox 15" id="15"/>
          <p:cNvSpPr txBox="true"/>
          <p:nvPr/>
        </p:nvSpPr>
        <p:spPr>
          <a:xfrm rot="0">
            <a:off x="2256165" y="5193529"/>
            <a:ext cx="2988986" cy="444371"/>
          </a:xfrm>
          <a:prstGeom prst="rect">
            <a:avLst/>
          </a:prstGeom>
        </p:spPr>
        <p:txBody>
          <a:bodyPr anchor="t" rtlCol="false" tIns="0" lIns="0" bIns="0" rIns="0">
            <a:spAutoFit/>
          </a:bodyPr>
          <a:lstStyle/>
          <a:p>
            <a:pPr algn="just" marL="544680" indent="-272340" lvl="1">
              <a:lnSpc>
                <a:spcPts val="3128"/>
              </a:lnSpc>
              <a:buFont typeface="Arial"/>
              <a:buChar char="•"/>
            </a:pPr>
            <a:r>
              <a:rPr lang="en-US" b="true" sz="2522">
                <a:solidFill>
                  <a:srgbClr val="FFFFFF"/>
                </a:solidFill>
                <a:latin typeface="Calibri (MS) Bold"/>
                <a:ea typeface="Calibri (MS) Bold"/>
                <a:cs typeface="Calibri (MS) Bold"/>
                <a:sym typeface="Calibri (MS) Bold"/>
              </a:rPr>
              <a:t> Encoding Process:</a:t>
            </a:r>
          </a:p>
        </p:txBody>
      </p:sp>
      <p:sp>
        <p:nvSpPr>
          <p:cNvPr name="TextBox 16" id="16"/>
          <p:cNvSpPr txBox="true"/>
          <p:nvPr/>
        </p:nvSpPr>
        <p:spPr>
          <a:xfrm rot="0">
            <a:off x="2329831" y="8166191"/>
            <a:ext cx="3584364" cy="444371"/>
          </a:xfrm>
          <a:prstGeom prst="rect">
            <a:avLst/>
          </a:prstGeom>
        </p:spPr>
        <p:txBody>
          <a:bodyPr anchor="t" rtlCol="false" tIns="0" lIns="0" bIns="0" rIns="0">
            <a:spAutoFit/>
          </a:bodyPr>
          <a:lstStyle/>
          <a:p>
            <a:pPr algn="just" marL="544680" indent="-272340" lvl="1">
              <a:lnSpc>
                <a:spcPts val="3128"/>
              </a:lnSpc>
              <a:buFont typeface="Arial"/>
              <a:buChar char="•"/>
            </a:pPr>
            <a:r>
              <a:rPr lang="en-US" b="true" sz="2522">
                <a:solidFill>
                  <a:srgbClr val="FFFFFF"/>
                </a:solidFill>
                <a:latin typeface="Calibri (MS) Bold"/>
                <a:ea typeface="Calibri (MS) Bold"/>
                <a:cs typeface="Calibri (MS) Bold"/>
                <a:sym typeface="Calibri (MS) Bold"/>
              </a:rPr>
              <a:t> Codeword calculation:</a:t>
            </a:r>
          </a:p>
        </p:txBody>
      </p:sp>
      <p:sp>
        <p:nvSpPr>
          <p:cNvPr name="TextBox 17" id="17"/>
          <p:cNvSpPr txBox="true"/>
          <p:nvPr/>
        </p:nvSpPr>
        <p:spPr>
          <a:xfrm rot="0">
            <a:off x="3134322" y="8677250"/>
            <a:ext cx="14124978" cy="407270"/>
          </a:xfrm>
          <a:prstGeom prst="rect">
            <a:avLst/>
          </a:prstGeom>
        </p:spPr>
        <p:txBody>
          <a:bodyPr anchor="t" rtlCol="false" tIns="0" lIns="0" bIns="0" rIns="0">
            <a:spAutoFit/>
          </a:bodyPr>
          <a:lstStyle/>
          <a:p>
            <a:pPr algn="just">
              <a:lnSpc>
                <a:spcPts val="2893"/>
              </a:lnSpc>
              <a:spcBef>
                <a:spcPct val="0"/>
              </a:spcBef>
            </a:pPr>
            <a:r>
              <a:rPr lang="en-US" b="true" sz="2333">
                <a:solidFill>
                  <a:srgbClr val="FFFFFF"/>
                </a:solidFill>
                <a:latin typeface="Calibri (MS) Bold"/>
                <a:ea typeface="Calibri (MS) Bold"/>
                <a:cs typeface="Calibri (MS) Bold"/>
                <a:sym typeface="Calibri (MS) Bold"/>
              </a:rPr>
              <a:t>Codeword : uG</a:t>
            </a:r>
            <a:r>
              <a:rPr lang="en-US" b="true" sz="2333">
                <a:solidFill>
                  <a:srgbClr val="FFFFFF"/>
                </a:solidFill>
                <a:latin typeface="Calibri (MS) Bold"/>
                <a:ea typeface="Calibri (MS) Bold"/>
                <a:cs typeface="Calibri (MS) Bold"/>
                <a:sym typeface="Calibri (MS) Bold"/>
              </a:rPr>
              <a:t>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3667148" y="3083149"/>
            <a:ext cx="10953705" cy="6175151"/>
          </a:xfrm>
          <a:custGeom>
            <a:avLst/>
            <a:gdLst/>
            <a:ahLst/>
            <a:cxnLst/>
            <a:rect r="r" b="b" t="t" l="l"/>
            <a:pathLst>
              <a:path h="6175151" w="10953705">
                <a:moveTo>
                  <a:pt x="0" y="0"/>
                </a:moveTo>
                <a:lnTo>
                  <a:pt x="10953704" y="0"/>
                </a:lnTo>
                <a:lnTo>
                  <a:pt x="10953704" y="6175151"/>
                </a:lnTo>
                <a:lnTo>
                  <a:pt x="0" y="6175151"/>
                </a:lnTo>
                <a:lnTo>
                  <a:pt x="0" y="0"/>
                </a:lnTo>
                <a:close/>
              </a:path>
            </a:pathLst>
          </a:custGeom>
          <a:blipFill>
            <a:blip r:embed="rId7"/>
            <a:stretch>
              <a:fillRect l="0" t="0" r="0" b="0"/>
            </a:stretch>
          </a:blipFill>
        </p:spPr>
      </p:sp>
      <p:grpSp>
        <p:nvGrpSpPr>
          <p:cNvPr name="Group 10" id="10"/>
          <p:cNvGrpSpPr/>
          <p:nvPr/>
        </p:nvGrpSpPr>
        <p:grpSpPr>
          <a:xfrm rot="0">
            <a:off x="-3314950" y="1167401"/>
            <a:ext cx="24917899" cy="2847996"/>
            <a:chOff x="0" y="0"/>
            <a:chExt cx="33223865" cy="3797329"/>
          </a:xfrm>
        </p:grpSpPr>
        <p:sp>
          <p:nvSpPr>
            <p:cNvPr name="TextBox 11" id="11"/>
            <p:cNvSpPr txBox="true"/>
            <p:nvPr/>
          </p:nvSpPr>
          <p:spPr>
            <a:xfrm rot="0">
              <a:off x="0" y="-19050"/>
              <a:ext cx="33223865" cy="2620513"/>
            </a:xfrm>
            <a:prstGeom prst="rect">
              <a:avLst/>
            </a:prstGeom>
          </p:spPr>
          <p:txBody>
            <a:bodyPr anchor="t" rtlCol="false" tIns="0" lIns="0" bIns="0" rIns="0">
              <a:spAutoFit/>
            </a:bodyPr>
            <a:lstStyle/>
            <a:p>
              <a:pPr algn="ctr">
                <a:lnSpc>
                  <a:spcPts val="5580"/>
                </a:lnSpc>
              </a:pPr>
              <a:r>
                <a:rPr lang="en-US" sz="4500">
                  <a:solidFill>
                    <a:srgbClr val="FFFFFF"/>
                  </a:solidFill>
                  <a:latin typeface="Russo One"/>
                  <a:ea typeface="Russo One"/>
                  <a:cs typeface="Russo One"/>
                  <a:sym typeface="Russo One"/>
                </a:rPr>
                <a:t>Systematic Encoding of (8,4) Polar code with </a:t>
              </a:r>
            </a:p>
            <a:p>
              <a:pPr algn="ctr">
                <a:lnSpc>
                  <a:spcPts val="5580"/>
                </a:lnSpc>
              </a:pPr>
              <a:r>
                <a:rPr lang="en-US" sz="4500">
                  <a:solidFill>
                    <a:srgbClr val="FFFFFF"/>
                  </a:solidFill>
                  <a:latin typeface="Russo One"/>
                  <a:ea typeface="Russo One"/>
                  <a:cs typeface="Russo One"/>
                  <a:sym typeface="Russo One"/>
                </a:rPr>
                <a:t>Frozen nodes set to “0” </a:t>
              </a:r>
            </a:p>
            <a:p>
              <a:pPr algn="ctr">
                <a:lnSpc>
                  <a:spcPts val="4464"/>
                </a:lnSpc>
              </a:pPr>
            </a:p>
          </p:txBody>
        </p:sp>
        <p:sp>
          <p:nvSpPr>
            <p:cNvPr name="TextBox 12" id="12"/>
            <p:cNvSpPr txBox="true"/>
            <p:nvPr/>
          </p:nvSpPr>
          <p:spPr>
            <a:xfrm rot="0">
              <a:off x="0" y="3023051"/>
              <a:ext cx="33223865" cy="774277"/>
            </a:xfrm>
            <a:prstGeom prst="rect">
              <a:avLst/>
            </a:prstGeom>
          </p:spPr>
          <p:txBody>
            <a:bodyPr anchor="t" rtlCol="false" tIns="0" lIns="0" bIns="0" rIns="0">
              <a:spAutoFit/>
            </a:bodyPr>
            <a:lstStyle/>
            <a:p>
              <a:pPr algn="ctr">
                <a:lnSpc>
                  <a:spcPts val="447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22041" y="-4600255"/>
            <a:ext cx="11257910" cy="11257910"/>
          </a:xfrm>
          <a:custGeom>
            <a:avLst/>
            <a:gdLst/>
            <a:ahLst/>
            <a:cxnLst/>
            <a:rect r="r" b="b" t="t" l="l"/>
            <a:pathLst>
              <a:path h="11257910" w="11257910">
                <a:moveTo>
                  <a:pt x="0" y="0"/>
                </a:moveTo>
                <a:lnTo>
                  <a:pt x="11257910" y="0"/>
                </a:lnTo>
                <a:lnTo>
                  <a:pt x="11257910" y="11257910"/>
                </a:lnTo>
                <a:lnTo>
                  <a:pt x="0" y="11257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5378231" y="-3283805"/>
            <a:ext cx="6567609" cy="656760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892558" y="156532"/>
            <a:ext cx="7377136" cy="3127273"/>
            <a:chOff x="0" y="0"/>
            <a:chExt cx="9836182" cy="4169697"/>
          </a:xfrm>
        </p:grpSpPr>
        <p:sp>
          <p:nvSpPr>
            <p:cNvPr name="TextBox 11" id="11"/>
            <p:cNvSpPr txBox="true"/>
            <p:nvPr/>
          </p:nvSpPr>
          <p:spPr>
            <a:xfrm rot="0">
              <a:off x="0" y="-28575"/>
              <a:ext cx="9836182"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Polar</a:t>
              </a:r>
            </a:p>
            <a:p>
              <a:pPr algn="ctr">
                <a:lnSpc>
                  <a:spcPts val="8928"/>
                </a:lnSpc>
              </a:pPr>
              <a:r>
                <a:rPr lang="en-US" sz="7200">
                  <a:solidFill>
                    <a:srgbClr val="FFFFFF"/>
                  </a:solidFill>
                  <a:latin typeface="Russo One"/>
                  <a:ea typeface="Russo One"/>
                  <a:cs typeface="Russo One"/>
                  <a:sym typeface="Russo One"/>
                </a:rPr>
                <a:t> Codes</a:t>
              </a:r>
            </a:p>
          </p:txBody>
        </p:sp>
        <p:sp>
          <p:nvSpPr>
            <p:cNvPr name="TextBox 12" id="12"/>
            <p:cNvSpPr txBox="true"/>
            <p:nvPr/>
          </p:nvSpPr>
          <p:spPr>
            <a:xfrm rot="0">
              <a:off x="0" y="3395420"/>
              <a:ext cx="9836182" cy="774277"/>
            </a:xfrm>
            <a:prstGeom prst="rect">
              <a:avLst/>
            </a:prstGeom>
          </p:spPr>
          <p:txBody>
            <a:bodyPr anchor="t" rtlCol="false" tIns="0" lIns="0" bIns="0" rIns="0">
              <a:spAutoFit/>
            </a:bodyPr>
            <a:lstStyle/>
            <a:p>
              <a:pPr algn="ctr">
                <a:lnSpc>
                  <a:spcPts val="4479"/>
                </a:lnSpc>
              </a:pPr>
            </a:p>
          </p:txBody>
        </p:sp>
      </p:grpSp>
      <p:sp>
        <p:nvSpPr>
          <p:cNvPr name="TextBox 13" id="13"/>
          <p:cNvSpPr txBox="true"/>
          <p:nvPr/>
        </p:nvSpPr>
        <p:spPr>
          <a:xfrm rot="0">
            <a:off x="5007498" y="3721820"/>
            <a:ext cx="7379545" cy="5090516"/>
          </a:xfrm>
          <a:prstGeom prst="rect">
            <a:avLst/>
          </a:prstGeom>
        </p:spPr>
        <p:txBody>
          <a:bodyPr anchor="t" rtlCol="false" tIns="0" lIns="0" bIns="0" rIns="0">
            <a:spAutoFit/>
          </a:bodyPr>
          <a:lstStyle/>
          <a:p>
            <a:pPr algn="l" marL="773334" indent="-386667" lvl="1">
              <a:lnSpc>
                <a:spcPts val="5014"/>
              </a:lnSpc>
              <a:buFont typeface="Arial"/>
              <a:buChar char="•"/>
            </a:pPr>
            <a:r>
              <a:rPr lang="en-US" sz="3581">
                <a:solidFill>
                  <a:srgbClr val="FFFFFF"/>
                </a:solidFill>
                <a:latin typeface="Calibri (MS)"/>
                <a:ea typeface="Calibri (MS)"/>
                <a:cs typeface="Calibri (MS)"/>
                <a:sym typeface="Calibri (MS)"/>
              </a:rPr>
              <a:t>Intr</a:t>
            </a:r>
            <a:r>
              <a:rPr lang="en-US" sz="3581">
                <a:solidFill>
                  <a:srgbClr val="FFFFFF"/>
                </a:solidFill>
                <a:latin typeface="Calibri (MS)"/>
                <a:ea typeface="Calibri (MS)"/>
                <a:cs typeface="Calibri (MS)"/>
                <a:sym typeface="Calibri (MS)"/>
              </a:rPr>
              <a:t>oduction to Polar Codes</a:t>
            </a:r>
          </a:p>
          <a:p>
            <a:pPr algn="l" marL="773334" indent="-386667" lvl="1">
              <a:lnSpc>
                <a:spcPts val="5014"/>
              </a:lnSpc>
              <a:buFont typeface="Arial"/>
              <a:buChar char="•"/>
            </a:pPr>
            <a:r>
              <a:rPr lang="en-US" sz="3581">
                <a:solidFill>
                  <a:srgbClr val="FFFFFF"/>
                </a:solidFill>
                <a:latin typeface="Calibri (MS)"/>
                <a:ea typeface="Calibri (MS)"/>
                <a:cs typeface="Calibri (MS)"/>
                <a:sym typeface="Calibri (MS)"/>
              </a:rPr>
              <a:t>Uses of Polar Codes</a:t>
            </a:r>
          </a:p>
          <a:p>
            <a:pPr algn="l" marL="773334" indent="-386667" lvl="1">
              <a:lnSpc>
                <a:spcPts val="5014"/>
              </a:lnSpc>
              <a:buFont typeface="Arial"/>
              <a:buChar char="•"/>
            </a:pPr>
            <a:r>
              <a:rPr lang="en-US" sz="3581">
                <a:solidFill>
                  <a:srgbClr val="FFFFFF"/>
                </a:solidFill>
                <a:latin typeface="Calibri (MS)"/>
                <a:ea typeface="Calibri (MS)"/>
                <a:cs typeface="Calibri (MS)"/>
                <a:sym typeface="Calibri (MS)"/>
              </a:rPr>
              <a:t>How does Channel gets Polarized?</a:t>
            </a:r>
          </a:p>
          <a:p>
            <a:pPr algn="l" marL="773334" indent="-386667" lvl="1">
              <a:lnSpc>
                <a:spcPts val="5014"/>
              </a:lnSpc>
              <a:buFont typeface="Arial"/>
              <a:buChar char="•"/>
            </a:pPr>
            <a:r>
              <a:rPr lang="en-US" sz="3581">
                <a:solidFill>
                  <a:srgbClr val="FFFFFF"/>
                </a:solidFill>
                <a:latin typeface="Calibri (MS)"/>
                <a:ea typeface="Calibri (MS)"/>
                <a:cs typeface="Calibri (MS)"/>
                <a:sym typeface="Calibri (MS)"/>
              </a:rPr>
              <a:t>Encoding in Polar Codes</a:t>
            </a:r>
          </a:p>
          <a:p>
            <a:pPr algn="l" marL="773334" indent="-386667" lvl="1">
              <a:lnSpc>
                <a:spcPts val="5014"/>
              </a:lnSpc>
              <a:buFont typeface="Arial"/>
              <a:buChar char="•"/>
            </a:pPr>
            <a:r>
              <a:rPr lang="en-US" sz="3581">
                <a:solidFill>
                  <a:srgbClr val="FFFFFF"/>
                </a:solidFill>
                <a:latin typeface="Calibri (MS)"/>
                <a:ea typeface="Calibri (MS)"/>
                <a:cs typeface="Calibri (MS)"/>
                <a:sym typeface="Calibri (MS)"/>
              </a:rPr>
              <a:t>Decoding:</a:t>
            </a:r>
          </a:p>
          <a:p>
            <a:pPr algn="l" marL="773334" indent="-386667" lvl="1">
              <a:lnSpc>
                <a:spcPts val="5014"/>
              </a:lnSpc>
              <a:buFont typeface="Arial"/>
              <a:buChar char="•"/>
            </a:pPr>
            <a:r>
              <a:rPr lang="en-US" sz="3581">
                <a:solidFill>
                  <a:srgbClr val="FFFFFF"/>
                </a:solidFill>
                <a:latin typeface="Calibri (MS)"/>
                <a:ea typeface="Calibri (MS)"/>
                <a:cs typeface="Calibri (MS)"/>
                <a:sym typeface="Calibri (MS)"/>
              </a:rPr>
              <a:t>Successive Cancelation Decoder</a:t>
            </a:r>
          </a:p>
          <a:p>
            <a:pPr algn="l" marL="773334" indent="-386667" lvl="1">
              <a:lnSpc>
                <a:spcPts val="5014"/>
              </a:lnSpc>
              <a:buFont typeface="Arial"/>
              <a:buChar char="•"/>
            </a:pPr>
            <a:r>
              <a:rPr lang="en-US" sz="3581">
                <a:solidFill>
                  <a:srgbClr val="FFFFFF"/>
                </a:solidFill>
                <a:latin typeface="Calibri (MS)"/>
                <a:ea typeface="Calibri (MS)"/>
                <a:cs typeface="Calibri (MS)"/>
                <a:sym typeface="Calibri (MS)"/>
              </a:rPr>
              <a:t>Successive Cancelation List Decoder</a:t>
            </a:r>
          </a:p>
          <a:p>
            <a:pPr algn="l" marL="773334" indent="-386667" lvl="1">
              <a:lnSpc>
                <a:spcPts val="5014"/>
              </a:lnSpc>
              <a:buFont typeface="Arial"/>
              <a:buChar char="•"/>
            </a:pPr>
            <a:r>
              <a:rPr lang="en-US" sz="3581">
                <a:solidFill>
                  <a:srgbClr val="FFFFFF"/>
                </a:solidFill>
                <a:latin typeface="Calibri (MS)"/>
                <a:ea typeface="Calibri (MS)"/>
                <a:cs typeface="Calibri (MS)"/>
                <a:sym typeface="Calibri (MS)"/>
              </a:rPr>
              <a:t>Performance Demonstration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183208" y="2332312"/>
            <a:ext cx="13921584" cy="6925988"/>
          </a:xfrm>
          <a:custGeom>
            <a:avLst/>
            <a:gdLst/>
            <a:ahLst/>
            <a:cxnLst/>
            <a:rect r="r" b="b" t="t" l="l"/>
            <a:pathLst>
              <a:path h="6925988" w="13921584">
                <a:moveTo>
                  <a:pt x="0" y="0"/>
                </a:moveTo>
                <a:lnTo>
                  <a:pt x="13921584" y="0"/>
                </a:lnTo>
                <a:lnTo>
                  <a:pt x="13921584" y="6925988"/>
                </a:lnTo>
                <a:lnTo>
                  <a:pt x="0" y="6925988"/>
                </a:lnTo>
                <a:lnTo>
                  <a:pt x="0" y="0"/>
                </a:lnTo>
                <a:close/>
              </a:path>
            </a:pathLst>
          </a:custGeom>
          <a:blipFill>
            <a:blip r:embed="rId7"/>
            <a:stretch>
              <a:fillRect l="0" t="0" r="0" b="0"/>
            </a:stretch>
          </a:blipFill>
        </p:spPr>
      </p:sp>
      <p:grpSp>
        <p:nvGrpSpPr>
          <p:cNvPr name="Group 10" id="10"/>
          <p:cNvGrpSpPr/>
          <p:nvPr/>
        </p:nvGrpSpPr>
        <p:grpSpPr>
          <a:xfrm rot="0">
            <a:off x="4137768" y="1028700"/>
            <a:ext cx="10012463" cy="2283739"/>
            <a:chOff x="0" y="0"/>
            <a:chExt cx="13349951" cy="3044985"/>
          </a:xfrm>
        </p:grpSpPr>
        <p:sp>
          <p:nvSpPr>
            <p:cNvPr name="TextBox 11" id="11"/>
            <p:cNvSpPr txBox="true"/>
            <p:nvPr/>
          </p:nvSpPr>
          <p:spPr>
            <a:xfrm rot="0">
              <a:off x="0" y="-19050"/>
              <a:ext cx="13349951" cy="1868170"/>
            </a:xfrm>
            <a:prstGeom prst="rect">
              <a:avLst/>
            </a:prstGeom>
          </p:spPr>
          <p:txBody>
            <a:bodyPr anchor="t" rtlCol="false" tIns="0" lIns="0" bIns="0" rIns="0">
              <a:spAutoFit/>
            </a:bodyPr>
            <a:lstStyle/>
            <a:p>
              <a:pPr algn="ctr">
                <a:lnSpc>
                  <a:spcPts val="5580"/>
                </a:lnSpc>
              </a:pPr>
              <a:r>
                <a:rPr lang="en-US" sz="4500">
                  <a:solidFill>
                    <a:srgbClr val="FFFFFF"/>
                  </a:solidFill>
                  <a:latin typeface="Russo One"/>
                  <a:ea typeface="Russo One"/>
                  <a:cs typeface="Russo One"/>
                  <a:sym typeface="Russo One"/>
                </a:rPr>
                <a:t>(8,4) Polar Code</a:t>
              </a:r>
            </a:p>
            <a:p>
              <a:pPr algn="ctr">
                <a:lnSpc>
                  <a:spcPts val="5580"/>
                </a:lnSpc>
              </a:pPr>
            </a:p>
          </p:txBody>
        </p:sp>
        <p:sp>
          <p:nvSpPr>
            <p:cNvPr name="TextBox 12" id="12"/>
            <p:cNvSpPr txBox="true"/>
            <p:nvPr/>
          </p:nvSpPr>
          <p:spPr>
            <a:xfrm rot="0">
              <a:off x="0" y="2270708"/>
              <a:ext cx="13349951" cy="774277"/>
            </a:xfrm>
            <a:prstGeom prst="rect">
              <a:avLst/>
            </a:prstGeom>
          </p:spPr>
          <p:txBody>
            <a:bodyPr anchor="t" rtlCol="false" tIns="0" lIns="0" bIns="0" rIns="0">
              <a:spAutoFit/>
            </a:bodyPr>
            <a:lstStyle/>
            <a:p>
              <a:pPr algn="ctr">
                <a:lnSpc>
                  <a:spcPts val="4479"/>
                </a:lnSpc>
              </a:pPr>
            </a:p>
          </p:txBody>
        </p:sp>
      </p:grpSp>
      <p:sp>
        <p:nvSpPr>
          <p:cNvPr name="Freeform 13" id="13"/>
          <p:cNvSpPr/>
          <p:nvPr/>
        </p:nvSpPr>
        <p:spPr>
          <a:xfrm flipH="false" flipV="false" rot="0">
            <a:off x="2183208" y="2332312"/>
            <a:ext cx="13921584" cy="6925988"/>
          </a:xfrm>
          <a:custGeom>
            <a:avLst/>
            <a:gdLst/>
            <a:ahLst/>
            <a:cxnLst/>
            <a:rect r="r" b="b" t="t" l="l"/>
            <a:pathLst>
              <a:path h="6925988" w="13921584">
                <a:moveTo>
                  <a:pt x="0" y="0"/>
                </a:moveTo>
                <a:lnTo>
                  <a:pt x="13921584" y="0"/>
                </a:lnTo>
                <a:lnTo>
                  <a:pt x="13921584" y="6925988"/>
                </a:lnTo>
                <a:lnTo>
                  <a:pt x="0" y="6925988"/>
                </a:lnTo>
                <a:lnTo>
                  <a:pt x="0" y="0"/>
                </a:lnTo>
                <a:close/>
              </a:path>
            </a:pathLst>
          </a:custGeom>
          <a:blipFill>
            <a:blip r:embed="rId7"/>
            <a:stretch>
              <a:fillRect l="0" t="0" r="0" b="0"/>
            </a:stretch>
          </a:blipFill>
        </p:spPr>
      </p:sp>
      <p:sp>
        <p:nvSpPr>
          <p:cNvPr name="Freeform 14" id="14"/>
          <p:cNvSpPr/>
          <p:nvPr/>
        </p:nvSpPr>
        <p:spPr>
          <a:xfrm flipH="false" flipV="false" rot="0">
            <a:off x="2183208" y="2332312"/>
            <a:ext cx="13921584" cy="6925988"/>
          </a:xfrm>
          <a:custGeom>
            <a:avLst/>
            <a:gdLst/>
            <a:ahLst/>
            <a:cxnLst/>
            <a:rect r="r" b="b" t="t" l="l"/>
            <a:pathLst>
              <a:path h="6925988" w="13921584">
                <a:moveTo>
                  <a:pt x="0" y="0"/>
                </a:moveTo>
                <a:lnTo>
                  <a:pt x="13921584" y="0"/>
                </a:lnTo>
                <a:lnTo>
                  <a:pt x="13921584" y="6925988"/>
                </a:lnTo>
                <a:lnTo>
                  <a:pt x="0" y="6925988"/>
                </a:lnTo>
                <a:lnTo>
                  <a:pt x="0" y="0"/>
                </a:lnTo>
                <a:close/>
              </a:path>
            </a:pathLst>
          </a:custGeom>
          <a:blipFill>
            <a:blip r:embed="rId7"/>
            <a:stretch>
              <a:fillRect l="0" t="0" r="0" b="0"/>
            </a:stretch>
          </a:blipFill>
        </p:spPr>
      </p:sp>
      <p:sp>
        <p:nvSpPr>
          <p:cNvPr name="Freeform 15" id="15"/>
          <p:cNvSpPr/>
          <p:nvPr/>
        </p:nvSpPr>
        <p:spPr>
          <a:xfrm flipH="false" flipV="false" rot="0">
            <a:off x="2183208" y="2332312"/>
            <a:ext cx="13921584" cy="6925988"/>
          </a:xfrm>
          <a:custGeom>
            <a:avLst/>
            <a:gdLst/>
            <a:ahLst/>
            <a:cxnLst/>
            <a:rect r="r" b="b" t="t" l="l"/>
            <a:pathLst>
              <a:path h="6925988" w="13921584">
                <a:moveTo>
                  <a:pt x="0" y="0"/>
                </a:moveTo>
                <a:lnTo>
                  <a:pt x="13921584" y="0"/>
                </a:lnTo>
                <a:lnTo>
                  <a:pt x="13921584" y="6925988"/>
                </a:lnTo>
                <a:lnTo>
                  <a:pt x="0" y="6925988"/>
                </a:lnTo>
                <a:lnTo>
                  <a:pt x="0" y="0"/>
                </a:lnTo>
                <a:close/>
              </a:path>
            </a:pathLst>
          </a:custGeom>
          <a:blipFill>
            <a:blip r:embed="rId7"/>
            <a:stretch>
              <a:fillRect l="0" t="0" r="0" b="0"/>
            </a:stretch>
          </a:blipFill>
        </p:spPr>
      </p:sp>
      <p:sp>
        <p:nvSpPr>
          <p:cNvPr name="Freeform 16" id="16"/>
          <p:cNvSpPr/>
          <p:nvPr/>
        </p:nvSpPr>
        <p:spPr>
          <a:xfrm flipH="false" flipV="false" rot="0">
            <a:off x="2183208" y="2332312"/>
            <a:ext cx="13921584" cy="6925988"/>
          </a:xfrm>
          <a:custGeom>
            <a:avLst/>
            <a:gdLst/>
            <a:ahLst/>
            <a:cxnLst/>
            <a:rect r="r" b="b" t="t" l="l"/>
            <a:pathLst>
              <a:path h="6925988" w="13921584">
                <a:moveTo>
                  <a:pt x="0" y="0"/>
                </a:moveTo>
                <a:lnTo>
                  <a:pt x="13921584" y="0"/>
                </a:lnTo>
                <a:lnTo>
                  <a:pt x="13921584" y="6925988"/>
                </a:lnTo>
                <a:lnTo>
                  <a:pt x="0" y="6925988"/>
                </a:lnTo>
                <a:lnTo>
                  <a:pt x="0" y="0"/>
                </a:lnTo>
                <a:close/>
              </a:path>
            </a:pathLst>
          </a:custGeom>
          <a:blipFill>
            <a:blip r:embed="rId7"/>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2638304" y="5068451"/>
            <a:ext cx="2215424" cy="1648472"/>
            <a:chOff x="0" y="0"/>
            <a:chExt cx="583486" cy="434165"/>
          </a:xfrm>
        </p:grpSpPr>
        <p:sp>
          <p:nvSpPr>
            <p:cNvPr name="Freeform 10" id="10"/>
            <p:cNvSpPr/>
            <p:nvPr/>
          </p:nvSpPr>
          <p:spPr>
            <a:xfrm flipH="false" flipV="false" rot="0">
              <a:off x="0" y="0"/>
              <a:ext cx="583486" cy="434165"/>
            </a:xfrm>
            <a:custGeom>
              <a:avLst/>
              <a:gdLst/>
              <a:ahLst/>
              <a:cxnLst/>
              <a:rect r="r" b="b" t="t" l="l"/>
              <a:pathLst>
                <a:path h="434165" w="583486">
                  <a:moveTo>
                    <a:pt x="0" y="0"/>
                  </a:moveTo>
                  <a:lnTo>
                    <a:pt x="583486" y="0"/>
                  </a:lnTo>
                  <a:lnTo>
                    <a:pt x="583486" y="434165"/>
                  </a:lnTo>
                  <a:lnTo>
                    <a:pt x="0" y="434165"/>
                  </a:lnTo>
                  <a:close/>
                </a:path>
              </a:pathLst>
            </a:custGeom>
            <a:solidFill>
              <a:srgbClr val="209988"/>
            </a:solidFill>
          </p:spPr>
        </p:sp>
        <p:sp>
          <p:nvSpPr>
            <p:cNvPr name="TextBox 11" id="11"/>
            <p:cNvSpPr txBox="true"/>
            <p:nvPr/>
          </p:nvSpPr>
          <p:spPr>
            <a:xfrm>
              <a:off x="0" y="-76200"/>
              <a:ext cx="583486" cy="51036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3789257"/>
            <a:ext cx="4982959" cy="5771226"/>
          </a:xfrm>
          <a:custGeom>
            <a:avLst/>
            <a:gdLst/>
            <a:ahLst/>
            <a:cxnLst/>
            <a:rect r="r" b="b" t="t" l="l"/>
            <a:pathLst>
              <a:path h="5771226" w="4982959">
                <a:moveTo>
                  <a:pt x="0" y="0"/>
                </a:moveTo>
                <a:lnTo>
                  <a:pt x="4982959" y="0"/>
                </a:lnTo>
                <a:lnTo>
                  <a:pt x="4982959" y="5771226"/>
                </a:lnTo>
                <a:lnTo>
                  <a:pt x="0" y="5771226"/>
                </a:lnTo>
                <a:lnTo>
                  <a:pt x="0" y="0"/>
                </a:lnTo>
                <a:close/>
              </a:path>
            </a:pathLst>
          </a:custGeom>
          <a:blipFill>
            <a:blip r:embed="rId7"/>
            <a:stretch>
              <a:fillRect l="0" t="0" r="-82034" b="0"/>
            </a:stretch>
          </a:blipFill>
        </p:spPr>
      </p:sp>
      <p:grpSp>
        <p:nvGrpSpPr>
          <p:cNvPr name="Group 13" id="13"/>
          <p:cNvGrpSpPr/>
          <p:nvPr/>
        </p:nvGrpSpPr>
        <p:grpSpPr>
          <a:xfrm rot="0">
            <a:off x="4137768" y="1028700"/>
            <a:ext cx="10012463" cy="2686710"/>
            <a:chOff x="0" y="0"/>
            <a:chExt cx="13349951" cy="3582280"/>
          </a:xfrm>
        </p:grpSpPr>
        <p:sp>
          <p:nvSpPr>
            <p:cNvPr name="TextBox 14" id="14"/>
            <p:cNvSpPr txBox="true"/>
            <p:nvPr/>
          </p:nvSpPr>
          <p:spPr>
            <a:xfrm rot="0">
              <a:off x="0" y="-28575"/>
              <a:ext cx="13349951" cy="2414989"/>
            </a:xfrm>
            <a:prstGeom prst="rect">
              <a:avLst/>
            </a:prstGeom>
          </p:spPr>
          <p:txBody>
            <a:bodyPr anchor="t" rtlCol="false" tIns="0" lIns="0" bIns="0" rIns="0">
              <a:spAutoFit/>
            </a:bodyPr>
            <a:lstStyle/>
            <a:p>
              <a:pPr algn="ctr">
                <a:lnSpc>
                  <a:spcPts val="7812"/>
                </a:lnSpc>
              </a:pPr>
              <a:r>
                <a:rPr lang="en-US" sz="6300" u="sng">
                  <a:solidFill>
                    <a:srgbClr val="FFFFFF"/>
                  </a:solidFill>
                  <a:latin typeface="Russo One"/>
                  <a:ea typeface="Russo One"/>
                  <a:cs typeface="Russo One"/>
                  <a:sym typeface="Russo One"/>
                </a:rPr>
                <a:t>BPSK </a:t>
              </a:r>
              <a:r>
                <a:rPr lang="en-US" sz="6300">
                  <a:solidFill>
                    <a:srgbClr val="FFFFFF"/>
                  </a:solidFill>
                  <a:latin typeface="Russo One"/>
                  <a:ea typeface="Russo One"/>
                  <a:cs typeface="Russo One"/>
                  <a:sym typeface="Russo One"/>
                </a:rPr>
                <a:t>- </a:t>
              </a:r>
              <a:r>
                <a:rPr lang="en-US" sz="6300">
                  <a:solidFill>
                    <a:srgbClr val="FFFFFF"/>
                  </a:solidFill>
                  <a:latin typeface="Russo One"/>
                  <a:ea typeface="Russo One"/>
                  <a:cs typeface="Russo One"/>
                  <a:sym typeface="Russo One"/>
                </a:rPr>
                <a:t>AWGN</a:t>
              </a:r>
            </a:p>
            <a:p>
              <a:pPr algn="ctr">
                <a:lnSpc>
                  <a:spcPts val="6572"/>
                </a:lnSpc>
              </a:pPr>
            </a:p>
          </p:txBody>
        </p:sp>
        <p:sp>
          <p:nvSpPr>
            <p:cNvPr name="TextBox 15" id="15"/>
            <p:cNvSpPr txBox="true"/>
            <p:nvPr/>
          </p:nvSpPr>
          <p:spPr>
            <a:xfrm rot="0">
              <a:off x="0" y="2808003"/>
              <a:ext cx="13349951" cy="774277"/>
            </a:xfrm>
            <a:prstGeom prst="rect">
              <a:avLst/>
            </a:prstGeom>
          </p:spPr>
          <p:txBody>
            <a:bodyPr anchor="t" rtlCol="false" tIns="0" lIns="0" bIns="0" rIns="0">
              <a:spAutoFit/>
            </a:bodyPr>
            <a:lstStyle/>
            <a:p>
              <a:pPr algn="ctr">
                <a:lnSpc>
                  <a:spcPts val="4479"/>
                </a:lnSpc>
              </a:pPr>
            </a:p>
          </p:txBody>
        </p:sp>
      </p:grpSp>
      <p:sp>
        <p:nvSpPr>
          <p:cNvPr name="TextBox 16" id="16"/>
          <p:cNvSpPr txBox="true"/>
          <p:nvPr/>
        </p:nvSpPr>
        <p:spPr>
          <a:xfrm rot="0">
            <a:off x="2638304" y="2406776"/>
            <a:ext cx="11506025" cy="1461072"/>
          </a:xfrm>
          <a:prstGeom prst="rect">
            <a:avLst/>
          </a:prstGeom>
        </p:spPr>
        <p:txBody>
          <a:bodyPr anchor="t" rtlCol="false" tIns="0" lIns="0" bIns="0" rIns="0">
            <a:spAutoFit/>
          </a:bodyPr>
          <a:lstStyle/>
          <a:p>
            <a:pPr algn="just">
              <a:lnSpc>
                <a:spcPts val="3744"/>
              </a:lnSpc>
              <a:spcBef>
                <a:spcPct val="0"/>
              </a:spcBef>
            </a:pPr>
            <a:r>
              <a:rPr lang="en-US" sz="3019">
                <a:solidFill>
                  <a:srgbClr val="FFFFFF"/>
                </a:solidFill>
                <a:latin typeface="Calibri (MS)"/>
                <a:ea typeface="Calibri (MS)"/>
                <a:cs typeface="Calibri (MS)"/>
                <a:sym typeface="Calibri (MS)"/>
              </a:rPr>
              <a:t>After</a:t>
            </a:r>
            <a:r>
              <a:rPr lang="en-US" sz="3019">
                <a:solidFill>
                  <a:srgbClr val="FFFFFF"/>
                </a:solidFill>
                <a:latin typeface="Calibri (MS)"/>
                <a:ea typeface="Calibri (MS)"/>
                <a:cs typeface="Calibri (MS)"/>
                <a:sym typeface="Calibri (MS)"/>
              </a:rPr>
              <a:t> Encodi</a:t>
            </a:r>
            <a:r>
              <a:rPr lang="en-US" sz="3019">
                <a:solidFill>
                  <a:srgbClr val="FFFFFF"/>
                </a:solidFill>
                <a:latin typeface="Calibri (MS)"/>
                <a:ea typeface="Calibri (MS)"/>
                <a:cs typeface="Calibri (MS)"/>
                <a:sym typeface="Calibri (MS)"/>
              </a:rPr>
              <a:t>ng the message</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bits,</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we</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ar</a:t>
            </a:r>
            <a:r>
              <a:rPr lang="en-US" sz="3019">
                <a:solidFill>
                  <a:srgbClr val="FFFFFF"/>
                </a:solidFill>
                <a:latin typeface="Calibri (MS)"/>
                <a:ea typeface="Calibri (MS)"/>
                <a:cs typeface="Calibri (MS)"/>
                <a:sym typeface="Calibri (MS)"/>
              </a:rPr>
              <a:t>e </a:t>
            </a:r>
            <a:r>
              <a:rPr lang="en-US" sz="3019">
                <a:solidFill>
                  <a:srgbClr val="FFFFFF"/>
                </a:solidFill>
                <a:latin typeface="Calibri (MS)"/>
                <a:ea typeface="Calibri (MS)"/>
                <a:cs typeface="Calibri (MS)"/>
                <a:sym typeface="Calibri (MS)"/>
              </a:rPr>
              <a:t>p</a:t>
            </a:r>
            <a:r>
              <a:rPr lang="en-US" sz="3019">
                <a:solidFill>
                  <a:srgbClr val="FFFFFF"/>
                </a:solidFill>
                <a:latin typeface="Calibri (MS)"/>
                <a:ea typeface="Calibri (MS)"/>
                <a:cs typeface="Calibri (MS)"/>
                <a:sym typeface="Calibri (MS)"/>
              </a:rPr>
              <a:t>a</a:t>
            </a:r>
            <a:r>
              <a:rPr lang="en-US" sz="3019">
                <a:solidFill>
                  <a:srgbClr val="FFFFFF"/>
                </a:solidFill>
                <a:latin typeface="Calibri (MS)"/>
                <a:ea typeface="Calibri (MS)"/>
                <a:cs typeface="Calibri (MS)"/>
                <a:sym typeface="Calibri (MS)"/>
              </a:rPr>
              <a:t>ss</a:t>
            </a:r>
            <a:r>
              <a:rPr lang="en-US" sz="3019">
                <a:solidFill>
                  <a:srgbClr val="FFFFFF"/>
                </a:solidFill>
                <a:latin typeface="Calibri (MS)"/>
                <a:ea typeface="Calibri (MS)"/>
                <a:cs typeface="Calibri (MS)"/>
                <a:sym typeface="Calibri (MS)"/>
              </a:rPr>
              <a:t>in</a:t>
            </a:r>
            <a:r>
              <a:rPr lang="en-US" sz="3019">
                <a:solidFill>
                  <a:srgbClr val="FFFFFF"/>
                </a:solidFill>
                <a:latin typeface="Calibri (MS)"/>
                <a:ea typeface="Calibri (MS)"/>
                <a:cs typeface="Calibri (MS)"/>
                <a:sym typeface="Calibri (MS)"/>
              </a:rPr>
              <a:t>g</a:t>
            </a:r>
            <a:r>
              <a:rPr lang="en-US" sz="3019">
                <a:solidFill>
                  <a:srgbClr val="FFFFFF"/>
                </a:solidFill>
                <a:latin typeface="Calibri (MS)"/>
                <a:ea typeface="Calibri (MS)"/>
                <a:cs typeface="Calibri (MS)"/>
                <a:sym typeface="Calibri (MS)"/>
              </a:rPr>
              <a:t> t</a:t>
            </a:r>
            <a:r>
              <a:rPr lang="en-US" sz="3019">
                <a:solidFill>
                  <a:srgbClr val="FFFFFF"/>
                </a:solidFill>
                <a:latin typeface="Calibri (MS)"/>
                <a:ea typeface="Calibri (MS)"/>
                <a:cs typeface="Calibri (MS)"/>
                <a:sym typeface="Calibri (MS)"/>
              </a:rPr>
              <a:t>h</a:t>
            </a:r>
            <a:r>
              <a:rPr lang="en-US" sz="3019">
                <a:solidFill>
                  <a:srgbClr val="FFFFFF"/>
                </a:solidFill>
                <a:latin typeface="Calibri (MS)"/>
                <a:ea typeface="Calibri (MS)"/>
                <a:cs typeface="Calibri (MS)"/>
                <a:sym typeface="Calibri (MS)"/>
              </a:rPr>
              <a:t>e </a:t>
            </a:r>
            <a:r>
              <a:rPr lang="en-US" sz="3019">
                <a:solidFill>
                  <a:srgbClr val="FFFFFF"/>
                </a:solidFill>
                <a:latin typeface="Calibri (MS)"/>
                <a:ea typeface="Calibri (MS)"/>
                <a:cs typeface="Calibri (MS)"/>
                <a:sym typeface="Calibri (MS)"/>
              </a:rPr>
              <a:t>c</a:t>
            </a:r>
            <a:r>
              <a:rPr lang="en-US" sz="3019">
                <a:solidFill>
                  <a:srgbClr val="FFFFFF"/>
                </a:solidFill>
                <a:latin typeface="Calibri (MS)"/>
                <a:ea typeface="Calibri (MS)"/>
                <a:cs typeface="Calibri (MS)"/>
                <a:sym typeface="Calibri (MS)"/>
              </a:rPr>
              <a:t>odeword </a:t>
            </a:r>
            <a:r>
              <a:rPr lang="en-US" sz="3019">
                <a:solidFill>
                  <a:srgbClr val="FFFFFF"/>
                </a:solidFill>
                <a:latin typeface="Calibri (MS)"/>
                <a:ea typeface="Calibri (MS)"/>
                <a:cs typeface="Calibri (MS)"/>
                <a:sym typeface="Calibri (MS)"/>
              </a:rPr>
              <a:t>through</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BPSK</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M</a:t>
            </a:r>
            <a:r>
              <a:rPr lang="en-US" sz="3019">
                <a:solidFill>
                  <a:srgbClr val="FFFFFF"/>
                </a:solidFill>
                <a:latin typeface="Calibri (MS)"/>
                <a:ea typeface="Calibri (MS)"/>
                <a:cs typeface="Calibri (MS)"/>
                <a:sym typeface="Calibri (MS)"/>
              </a:rPr>
              <a:t>od</a:t>
            </a:r>
            <a:r>
              <a:rPr lang="en-US" sz="3019">
                <a:solidFill>
                  <a:srgbClr val="FFFFFF"/>
                </a:solidFill>
                <a:latin typeface="Calibri (MS)"/>
                <a:ea typeface="Calibri (MS)"/>
                <a:cs typeface="Calibri (MS)"/>
                <a:sym typeface="Calibri (MS)"/>
              </a:rPr>
              <a:t>ul</a:t>
            </a:r>
            <a:r>
              <a:rPr lang="en-US" sz="3019">
                <a:solidFill>
                  <a:srgbClr val="FFFFFF"/>
                </a:solidFill>
                <a:latin typeface="Calibri (MS)"/>
                <a:ea typeface="Calibri (MS)"/>
                <a:cs typeface="Calibri (MS)"/>
                <a:sym typeface="Calibri (MS)"/>
              </a:rPr>
              <a:t>at</a:t>
            </a:r>
            <a:r>
              <a:rPr lang="en-US" sz="3019">
                <a:solidFill>
                  <a:srgbClr val="FFFFFF"/>
                </a:solidFill>
                <a:latin typeface="Calibri (MS)"/>
                <a:ea typeface="Calibri (MS)"/>
                <a:cs typeface="Calibri (MS)"/>
                <a:sym typeface="Calibri (MS)"/>
              </a:rPr>
              <a:t>or</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followed</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by</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AW</a:t>
            </a:r>
            <a:r>
              <a:rPr lang="en-US" sz="3019">
                <a:solidFill>
                  <a:srgbClr val="FFFFFF"/>
                </a:solidFill>
                <a:latin typeface="Calibri (MS)"/>
                <a:ea typeface="Calibri (MS)"/>
                <a:cs typeface="Calibri (MS)"/>
                <a:sym typeface="Calibri (MS)"/>
              </a:rPr>
              <a:t>GN </a:t>
            </a:r>
            <a:r>
              <a:rPr lang="en-US" sz="3019">
                <a:solidFill>
                  <a:srgbClr val="FFFFFF"/>
                </a:solidFill>
                <a:latin typeface="Calibri (MS)"/>
                <a:ea typeface="Calibri (MS)"/>
                <a:cs typeface="Calibri (MS)"/>
                <a:sym typeface="Calibri (MS)"/>
              </a:rPr>
              <a:t>Ch</a:t>
            </a:r>
            <a:r>
              <a:rPr lang="en-US" sz="3019">
                <a:solidFill>
                  <a:srgbClr val="FFFFFF"/>
                </a:solidFill>
                <a:latin typeface="Calibri (MS)"/>
                <a:ea typeface="Calibri (MS)"/>
                <a:cs typeface="Calibri (MS)"/>
                <a:sym typeface="Calibri (MS)"/>
              </a:rPr>
              <a:t>a</a:t>
            </a:r>
            <a:r>
              <a:rPr lang="en-US" sz="3019">
                <a:solidFill>
                  <a:srgbClr val="FFFFFF"/>
                </a:solidFill>
                <a:latin typeface="Calibri (MS)"/>
                <a:ea typeface="Calibri (MS)"/>
                <a:cs typeface="Calibri (MS)"/>
                <a:sym typeface="Calibri (MS)"/>
              </a:rPr>
              <a:t>n</a:t>
            </a:r>
            <a:r>
              <a:rPr lang="en-US" sz="3019">
                <a:solidFill>
                  <a:srgbClr val="FFFFFF"/>
                </a:solidFill>
                <a:latin typeface="Calibri (MS)"/>
                <a:ea typeface="Calibri (MS)"/>
                <a:cs typeface="Calibri (MS)"/>
                <a:sym typeface="Calibri (MS)"/>
              </a:rPr>
              <a:t>nel</a:t>
            </a:r>
            <a:r>
              <a:rPr lang="en-US" sz="3019">
                <a:solidFill>
                  <a:srgbClr val="FFFFFF"/>
                </a:solidFill>
                <a:latin typeface="Calibri (MS)"/>
                <a:ea typeface="Calibri (MS)"/>
                <a:cs typeface="Calibri (MS)"/>
                <a:sym typeface="Calibri (MS)"/>
              </a:rPr>
              <a:t>.</a:t>
            </a:r>
          </a:p>
          <a:p>
            <a:pPr algn="just">
              <a:lnSpc>
                <a:spcPts val="3744"/>
              </a:lnSpc>
              <a:spcBef>
                <a:spcPct val="0"/>
              </a:spcBef>
            </a:pPr>
          </a:p>
        </p:txBody>
      </p:sp>
      <p:sp>
        <p:nvSpPr>
          <p:cNvPr name="Freeform 17" id="17"/>
          <p:cNvSpPr/>
          <p:nvPr/>
        </p:nvSpPr>
        <p:spPr>
          <a:xfrm flipH="false" flipV="false" rot="0">
            <a:off x="1028700" y="3789257"/>
            <a:ext cx="4982959" cy="5771226"/>
          </a:xfrm>
          <a:custGeom>
            <a:avLst/>
            <a:gdLst/>
            <a:ahLst/>
            <a:cxnLst/>
            <a:rect r="r" b="b" t="t" l="l"/>
            <a:pathLst>
              <a:path h="5771226" w="4982959">
                <a:moveTo>
                  <a:pt x="0" y="0"/>
                </a:moveTo>
                <a:lnTo>
                  <a:pt x="4982959" y="0"/>
                </a:lnTo>
                <a:lnTo>
                  <a:pt x="4982959" y="5771226"/>
                </a:lnTo>
                <a:lnTo>
                  <a:pt x="0" y="5771226"/>
                </a:lnTo>
                <a:lnTo>
                  <a:pt x="0" y="0"/>
                </a:lnTo>
                <a:close/>
              </a:path>
            </a:pathLst>
          </a:custGeom>
          <a:blipFill>
            <a:blip r:embed="rId7"/>
            <a:stretch>
              <a:fillRect l="0" t="0" r="-82034" b="0"/>
            </a:stretch>
          </a:blipFill>
        </p:spPr>
      </p:sp>
      <p:sp>
        <p:nvSpPr>
          <p:cNvPr name="TextBox 18" id="18"/>
          <p:cNvSpPr txBox="true"/>
          <p:nvPr/>
        </p:nvSpPr>
        <p:spPr>
          <a:xfrm rot="0">
            <a:off x="8391317" y="4217239"/>
            <a:ext cx="7842647" cy="3568482"/>
          </a:xfrm>
          <a:prstGeom prst="rect">
            <a:avLst/>
          </a:prstGeom>
        </p:spPr>
        <p:txBody>
          <a:bodyPr anchor="t" rtlCol="false" tIns="0" lIns="0" bIns="0" rIns="0">
            <a:spAutoFit/>
          </a:bodyPr>
          <a:lstStyle/>
          <a:p>
            <a:pPr algn="just">
              <a:lnSpc>
                <a:spcPts val="3124"/>
              </a:lnSpc>
            </a:pPr>
            <a:r>
              <a:rPr lang="en-US" sz="2520">
                <a:solidFill>
                  <a:srgbClr val="FFFFFF"/>
                </a:solidFill>
                <a:latin typeface="Calibri (MS)"/>
                <a:ea typeface="Calibri (MS)"/>
                <a:cs typeface="Calibri (MS)"/>
                <a:sym typeface="Calibri (MS)"/>
              </a:rPr>
              <a:t>• Binary Phase Shift</a:t>
            </a:r>
            <a:r>
              <a:rPr lang="en-US" sz="2520">
                <a:solidFill>
                  <a:srgbClr val="FFFFFF"/>
                </a:solidFill>
                <a:latin typeface="Calibri (MS)"/>
                <a:ea typeface="Calibri (MS)"/>
                <a:cs typeface="Calibri (MS)"/>
                <a:sym typeface="Calibri (MS)"/>
              </a:rPr>
              <a:t> Keying (BPSK) is used for transmitting binary data over any communicatio</a:t>
            </a:r>
            <a:r>
              <a:rPr lang="en-US" sz="2520">
                <a:solidFill>
                  <a:srgbClr val="FFFFFF"/>
                </a:solidFill>
                <a:latin typeface="Calibri (MS)"/>
                <a:ea typeface="Calibri (MS)"/>
                <a:cs typeface="Calibri (MS)"/>
                <a:sym typeface="Calibri (MS)"/>
              </a:rPr>
              <a:t>n Channel.</a:t>
            </a:r>
          </a:p>
          <a:p>
            <a:pPr algn="just">
              <a:lnSpc>
                <a:spcPts val="3124"/>
              </a:lnSpc>
            </a:pPr>
          </a:p>
          <a:p>
            <a:pPr algn="just">
              <a:lnSpc>
                <a:spcPts val="3124"/>
              </a:lnSpc>
              <a:spcBef>
                <a:spcPct val="0"/>
              </a:spcBef>
            </a:pPr>
            <a:r>
              <a:rPr lang="en-US" sz="2520">
                <a:solidFill>
                  <a:srgbClr val="FFFFFF"/>
                </a:solidFill>
                <a:latin typeface="Calibri (MS)"/>
                <a:ea typeface="Calibri (MS)"/>
                <a:cs typeface="Calibri (MS)"/>
                <a:sym typeface="Calibri (MS)"/>
              </a:rPr>
              <a:t>• BPSK is important in</a:t>
            </a:r>
            <a:r>
              <a:rPr lang="en-US" sz="2520">
                <a:solidFill>
                  <a:srgbClr val="FFFFFF"/>
                </a:solidFill>
                <a:latin typeface="Calibri (MS)"/>
                <a:ea typeface="Calibri (MS)"/>
                <a:cs typeface="Calibri (MS)"/>
                <a:sym typeface="Calibri (MS)"/>
              </a:rPr>
              <a:t> commun</a:t>
            </a:r>
            <a:r>
              <a:rPr lang="en-US" sz="2520">
                <a:solidFill>
                  <a:srgbClr val="FFFFFF"/>
                </a:solidFill>
                <a:latin typeface="Calibri (MS)"/>
                <a:ea typeface="Calibri (MS)"/>
                <a:cs typeface="Calibri (MS)"/>
                <a:sym typeface="Calibri (MS)"/>
              </a:rPr>
              <a:t>ication systems</a:t>
            </a:r>
            <a:r>
              <a:rPr lang="en-US" sz="2520">
                <a:solidFill>
                  <a:srgbClr val="FFFFFF"/>
                </a:solidFill>
                <a:latin typeface="Calibri (MS)"/>
                <a:ea typeface="Calibri (MS)"/>
                <a:cs typeface="Calibri (MS)"/>
                <a:sym typeface="Calibri (MS)"/>
              </a:rPr>
              <a:t> such as Wi-Fi, Bluetooth,</a:t>
            </a:r>
            <a:r>
              <a:rPr lang="en-US" sz="2520">
                <a:solidFill>
                  <a:srgbClr val="FFFFFF"/>
                </a:solidFill>
                <a:latin typeface="Calibri (MS)"/>
                <a:ea typeface="Calibri (MS)"/>
                <a:cs typeface="Calibri (MS)"/>
                <a:sym typeface="Calibri (MS)"/>
              </a:rPr>
              <a:t> and</a:t>
            </a:r>
            <a:r>
              <a:rPr lang="en-US" sz="2520">
                <a:solidFill>
                  <a:srgbClr val="FFFFFF"/>
                </a:solidFill>
                <a:latin typeface="Calibri (MS)"/>
                <a:ea typeface="Calibri (MS)"/>
                <a:cs typeface="Calibri (MS)"/>
                <a:sym typeface="Calibri (MS)"/>
              </a:rPr>
              <a:t> </a:t>
            </a:r>
            <a:r>
              <a:rPr lang="en-US" sz="2520">
                <a:solidFill>
                  <a:srgbClr val="FFFFFF"/>
                </a:solidFill>
                <a:latin typeface="Calibri (MS)"/>
                <a:ea typeface="Calibri (MS)"/>
                <a:cs typeface="Calibri (MS)"/>
                <a:sym typeface="Calibri (MS)"/>
              </a:rPr>
              <a:t>satellite commu</a:t>
            </a:r>
            <a:r>
              <a:rPr lang="en-US" sz="2520">
                <a:solidFill>
                  <a:srgbClr val="FFFFFF"/>
                </a:solidFill>
                <a:latin typeface="Calibri (MS)"/>
                <a:ea typeface="Calibri (MS)"/>
                <a:cs typeface="Calibri (MS)"/>
                <a:sym typeface="Calibri (MS)"/>
              </a:rPr>
              <a:t>nication.</a:t>
            </a:r>
          </a:p>
          <a:p>
            <a:pPr algn="just">
              <a:lnSpc>
                <a:spcPts val="3124"/>
              </a:lnSpc>
              <a:spcBef>
                <a:spcPct val="0"/>
              </a:spcBef>
            </a:pPr>
          </a:p>
          <a:p>
            <a:pPr algn="just">
              <a:lnSpc>
                <a:spcPts val="3124"/>
              </a:lnSpc>
              <a:spcBef>
                <a:spcPct val="0"/>
              </a:spcBef>
            </a:pPr>
            <a:r>
              <a:rPr lang="en-US" sz="2520">
                <a:solidFill>
                  <a:srgbClr val="FFFFFF"/>
                </a:solidFill>
                <a:latin typeface="Calibri (MS)"/>
                <a:ea typeface="Calibri (MS)"/>
                <a:cs typeface="Calibri (MS)"/>
                <a:sym typeface="Calibri (MS)"/>
              </a:rPr>
              <a:t>• It </a:t>
            </a:r>
            <a:r>
              <a:rPr lang="en-US" sz="2520">
                <a:solidFill>
                  <a:srgbClr val="FFFFFF"/>
                </a:solidFill>
                <a:latin typeface="Calibri (MS)"/>
                <a:ea typeface="Calibri (MS)"/>
                <a:cs typeface="Calibri (MS)"/>
                <a:sym typeface="Calibri (MS)"/>
              </a:rPr>
              <a:t>is very simpl</a:t>
            </a:r>
            <a:r>
              <a:rPr lang="en-US" sz="2520">
                <a:solidFill>
                  <a:srgbClr val="FFFFFF"/>
                </a:solidFill>
                <a:latin typeface="Calibri (MS)"/>
                <a:ea typeface="Calibri (MS)"/>
                <a:cs typeface="Calibri (MS)"/>
                <a:sym typeface="Calibri (MS)"/>
              </a:rPr>
              <a:t>e and rel</a:t>
            </a:r>
            <a:r>
              <a:rPr lang="en-US" sz="2520">
                <a:solidFill>
                  <a:srgbClr val="FFFFFF"/>
                </a:solidFill>
                <a:latin typeface="Calibri (MS)"/>
                <a:ea typeface="Calibri (MS)"/>
                <a:cs typeface="Calibri (MS)"/>
                <a:sym typeface="Calibri (MS)"/>
              </a:rPr>
              <a:t>i</a:t>
            </a:r>
            <a:r>
              <a:rPr lang="en-US" sz="2520">
                <a:solidFill>
                  <a:srgbClr val="FFFFFF"/>
                </a:solidFill>
                <a:latin typeface="Calibri (MS)"/>
                <a:ea typeface="Calibri (MS)"/>
                <a:cs typeface="Calibri (MS)"/>
                <a:sym typeface="Calibri (MS)"/>
              </a:rPr>
              <a:t>abl</a:t>
            </a:r>
            <a:r>
              <a:rPr lang="en-US" sz="2520">
                <a:solidFill>
                  <a:srgbClr val="FFFFFF"/>
                </a:solidFill>
                <a:latin typeface="Calibri (MS)"/>
                <a:ea typeface="Calibri (MS)"/>
                <a:cs typeface="Calibri (MS)"/>
                <a:sym typeface="Calibri (MS)"/>
              </a:rPr>
              <a:t>e, t</a:t>
            </a:r>
            <a:r>
              <a:rPr lang="en-US" sz="2520">
                <a:solidFill>
                  <a:srgbClr val="FFFFFF"/>
                </a:solidFill>
                <a:latin typeface="Calibri (MS)"/>
                <a:ea typeface="Calibri (MS)"/>
                <a:cs typeface="Calibri (MS)"/>
                <a:sym typeface="Calibri (MS)"/>
              </a:rPr>
              <a:t>hus making it ideal for applications with suboptimal communication channels too</a:t>
            </a:r>
            <a:r>
              <a:rPr lang="en-US" sz="2520">
                <a:solidFill>
                  <a:srgbClr val="FFFFFF"/>
                </a:solidFill>
                <a:latin typeface="Calibri (MS)"/>
                <a:ea typeface="Calibri (MS)"/>
                <a:cs typeface="Calibri (MS)"/>
                <a:sym typeface="Calibri (MS)"/>
              </a:rPr>
              <a:t>.</a:t>
            </a:r>
          </a:p>
          <a:p>
            <a:pPr algn="just">
              <a:lnSpc>
                <a:spcPts val="3124"/>
              </a:lnSpc>
              <a:spcBef>
                <a:spcPct val="0"/>
              </a:spcBef>
            </a:pPr>
          </a:p>
        </p:txBody>
      </p:sp>
      <p:sp>
        <p:nvSpPr>
          <p:cNvPr name="Freeform 19" id="19"/>
          <p:cNvSpPr/>
          <p:nvPr/>
        </p:nvSpPr>
        <p:spPr>
          <a:xfrm flipH="false" flipV="false" rot="0">
            <a:off x="1028700" y="3789257"/>
            <a:ext cx="4982959" cy="5771226"/>
          </a:xfrm>
          <a:custGeom>
            <a:avLst/>
            <a:gdLst/>
            <a:ahLst/>
            <a:cxnLst/>
            <a:rect r="r" b="b" t="t" l="l"/>
            <a:pathLst>
              <a:path h="5771226" w="4982959">
                <a:moveTo>
                  <a:pt x="0" y="0"/>
                </a:moveTo>
                <a:lnTo>
                  <a:pt x="4982959" y="0"/>
                </a:lnTo>
                <a:lnTo>
                  <a:pt x="4982959" y="5771226"/>
                </a:lnTo>
                <a:lnTo>
                  <a:pt x="0" y="5771226"/>
                </a:lnTo>
                <a:lnTo>
                  <a:pt x="0" y="0"/>
                </a:lnTo>
                <a:close/>
              </a:path>
            </a:pathLst>
          </a:custGeom>
          <a:blipFill>
            <a:blip r:embed="rId7"/>
            <a:stretch>
              <a:fillRect l="0" t="0" r="-82034" b="0"/>
            </a:stretch>
          </a:blipFill>
        </p:spPr>
      </p:sp>
      <p:sp>
        <p:nvSpPr>
          <p:cNvPr name="Freeform 20" id="20"/>
          <p:cNvSpPr/>
          <p:nvPr/>
        </p:nvSpPr>
        <p:spPr>
          <a:xfrm flipH="false" flipV="false" rot="0">
            <a:off x="1028700" y="3789257"/>
            <a:ext cx="4982959" cy="5771226"/>
          </a:xfrm>
          <a:custGeom>
            <a:avLst/>
            <a:gdLst/>
            <a:ahLst/>
            <a:cxnLst/>
            <a:rect r="r" b="b" t="t" l="l"/>
            <a:pathLst>
              <a:path h="5771226" w="4982959">
                <a:moveTo>
                  <a:pt x="0" y="0"/>
                </a:moveTo>
                <a:lnTo>
                  <a:pt x="4982959" y="0"/>
                </a:lnTo>
                <a:lnTo>
                  <a:pt x="4982959" y="5771226"/>
                </a:lnTo>
                <a:lnTo>
                  <a:pt x="0" y="5771226"/>
                </a:lnTo>
                <a:lnTo>
                  <a:pt x="0" y="0"/>
                </a:lnTo>
                <a:close/>
              </a:path>
            </a:pathLst>
          </a:custGeom>
          <a:blipFill>
            <a:blip r:embed="rId7"/>
            <a:stretch>
              <a:fillRect l="0" t="0" r="-82034"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2638304" y="5068451"/>
            <a:ext cx="2215424" cy="1648472"/>
            <a:chOff x="0" y="0"/>
            <a:chExt cx="583486" cy="434165"/>
          </a:xfrm>
        </p:grpSpPr>
        <p:sp>
          <p:nvSpPr>
            <p:cNvPr name="Freeform 10" id="10"/>
            <p:cNvSpPr/>
            <p:nvPr/>
          </p:nvSpPr>
          <p:spPr>
            <a:xfrm flipH="false" flipV="false" rot="0">
              <a:off x="0" y="0"/>
              <a:ext cx="583486" cy="434165"/>
            </a:xfrm>
            <a:custGeom>
              <a:avLst/>
              <a:gdLst/>
              <a:ahLst/>
              <a:cxnLst/>
              <a:rect r="r" b="b" t="t" l="l"/>
              <a:pathLst>
                <a:path h="434165" w="583486">
                  <a:moveTo>
                    <a:pt x="0" y="0"/>
                  </a:moveTo>
                  <a:lnTo>
                    <a:pt x="583486" y="0"/>
                  </a:lnTo>
                  <a:lnTo>
                    <a:pt x="583486" y="434165"/>
                  </a:lnTo>
                  <a:lnTo>
                    <a:pt x="0" y="434165"/>
                  </a:lnTo>
                  <a:close/>
                </a:path>
              </a:pathLst>
            </a:custGeom>
            <a:solidFill>
              <a:srgbClr val="209988"/>
            </a:solidFill>
          </p:spPr>
        </p:sp>
        <p:sp>
          <p:nvSpPr>
            <p:cNvPr name="TextBox 11" id="11"/>
            <p:cNvSpPr txBox="true"/>
            <p:nvPr/>
          </p:nvSpPr>
          <p:spPr>
            <a:xfrm>
              <a:off x="0" y="-76200"/>
              <a:ext cx="583486" cy="51036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7052293" y="5405079"/>
            <a:ext cx="954968" cy="944844"/>
            <a:chOff x="0" y="0"/>
            <a:chExt cx="734890" cy="727099"/>
          </a:xfrm>
        </p:grpSpPr>
        <p:sp>
          <p:nvSpPr>
            <p:cNvPr name="Freeform 13" id="13"/>
            <p:cNvSpPr/>
            <p:nvPr/>
          </p:nvSpPr>
          <p:spPr>
            <a:xfrm flipH="false" flipV="false" rot="0">
              <a:off x="0" y="0"/>
              <a:ext cx="734890" cy="727099"/>
            </a:xfrm>
            <a:custGeom>
              <a:avLst/>
              <a:gdLst/>
              <a:ahLst/>
              <a:cxnLst/>
              <a:rect r="r" b="b" t="t" l="l"/>
              <a:pathLst>
                <a:path h="727099" w="734890">
                  <a:moveTo>
                    <a:pt x="367445" y="0"/>
                  </a:moveTo>
                  <a:cubicBezTo>
                    <a:pt x="164511" y="0"/>
                    <a:pt x="0" y="162767"/>
                    <a:pt x="0" y="363550"/>
                  </a:cubicBezTo>
                  <a:cubicBezTo>
                    <a:pt x="0" y="564333"/>
                    <a:pt x="164511" y="727099"/>
                    <a:pt x="367445" y="727099"/>
                  </a:cubicBezTo>
                  <a:cubicBezTo>
                    <a:pt x="570379" y="727099"/>
                    <a:pt x="734890" y="564333"/>
                    <a:pt x="734890" y="363550"/>
                  </a:cubicBezTo>
                  <a:cubicBezTo>
                    <a:pt x="734890" y="162767"/>
                    <a:pt x="570379" y="0"/>
                    <a:pt x="367445" y="0"/>
                  </a:cubicBezTo>
                  <a:close/>
                </a:path>
              </a:pathLst>
            </a:custGeom>
            <a:solidFill>
              <a:srgbClr val="000000"/>
            </a:solidFill>
          </p:spPr>
        </p:sp>
        <p:sp>
          <p:nvSpPr>
            <p:cNvPr name="TextBox 14" id="14"/>
            <p:cNvSpPr txBox="true"/>
            <p:nvPr/>
          </p:nvSpPr>
          <p:spPr>
            <a:xfrm>
              <a:off x="68896" y="-8034"/>
              <a:ext cx="597098" cy="66696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28700" y="3789257"/>
            <a:ext cx="9070690" cy="5771226"/>
          </a:xfrm>
          <a:custGeom>
            <a:avLst/>
            <a:gdLst/>
            <a:ahLst/>
            <a:cxnLst/>
            <a:rect r="r" b="b" t="t" l="l"/>
            <a:pathLst>
              <a:path h="5771226" w="9070690">
                <a:moveTo>
                  <a:pt x="0" y="0"/>
                </a:moveTo>
                <a:lnTo>
                  <a:pt x="9070690" y="0"/>
                </a:lnTo>
                <a:lnTo>
                  <a:pt x="9070690" y="5771226"/>
                </a:lnTo>
                <a:lnTo>
                  <a:pt x="0" y="5771226"/>
                </a:lnTo>
                <a:lnTo>
                  <a:pt x="0" y="0"/>
                </a:lnTo>
                <a:close/>
              </a:path>
            </a:pathLst>
          </a:custGeom>
          <a:blipFill>
            <a:blip r:embed="rId7"/>
            <a:stretch>
              <a:fillRect l="0" t="0" r="0" b="0"/>
            </a:stretch>
          </a:blipFill>
        </p:spPr>
      </p:sp>
      <p:grpSp>
        <p:nvGrpSpPr>
          <p:cNvPr name="Group 16" id="16"/>
          <p:cNvGrpSpPr/>
          <p:nvPr/>
        </p:nvGrpSpPr>
        <p:grpSpPr>
          <a:xfrm rot="0">
            <a:off x="4137768" y="1028700"/>
            <a:ext cx="10012463" cy="2686710"/>
            <a:chOff x="0" y="0"/>
            <a:chExt cx="13349951" cy="3582280"/>
          </a:xfrm>
        </p:grpSpPr>
        <p:sp>
          <p:nvSpPr>
            <p:cNvPr name="TextBox 17" id="17"/>
            <p:cNvSpPr txBox="true"/>
            <p:nvPr/>
          </p:nvSpPr>
          <p:spPr>
            <a:xfrm rot="0">
              <a:off x="0" y="-28575"/>
              <a:ext cx="13349951" cy="2414989"/>
            </a:xfrm>
            <a:prstGeom prst="rect">
              <a:avLst/>
            </a:prstGeom>
          </p:spPr>
          <p:txBody>
            <a:bodyPr anchor="t" rtlCol="false" tIns="0" lIns="0" bIns="0" rIns="0">
              <a:spAutoFit/>
            </a:bodyPr>
            <a:lstStyle/>
            <a:p>
              <a:pPr algn="ctr">
                <a:lnSpc>
                  <a:spcPts val="7812"/>
                </a:lnSpc>
              </a:pPr>
              <a:r>
                <a:rPr lang="en-US" sz="6300">
                  <a:solidFill>
                    <a:srgbClr val="FFFFFF"/>
                  </a:solidFill>
                  <a:latin typeface="Russo One"/>
                  <a:ea typeface="Russo One"/>
                  <a:cs typeface="Russo One"/>
                  <a:sym typeface="Russo One"/>
                </a:rPr>
                <a:t>BPSK - </a:t>
              </a:r>
              <a:r>
                <a:rPr lang="en-US" sz="6300" u="sng">
                  <a:solidFill>
                    <a:srgbClr val="FFFFFF"/>
                  </a:solidFill>
                  <a:latin typeface="Russo One"/>
                  <a:ea typeface="Russo One"/>
                  <a:cs typeface="Russo One"/>
                  <a:sym typeface="Russo One"/>
                </a:rPr>
                <a:t>AWGN</a:t>
              </a:r>
            </a:p>
            <a:p>
              <a:pPr algn="ctr">
                <a:lnSpc>
                  <a:spcPts val="6572"/>
                </a:lnSpc>
              </a:pPr>
            </a:p>
          </p:txBody>
        </p:sp>
        <p:sp>
          <p:nvSpPr>
            <p:cNvPr name="TextBox 18" id="18"/>
            <p:cNvSpPr txBox="true"/>
            <p:nvPr/>
          </p:nvSpPr>
          <p:spPr>
            <a:xfrm rot="0">
              <a:off x="0" y="2808003"/>
              <a:ext cx="13349951" cy="774277"/>
            </a:xfrm>
            <a:prstGeom prst="rect">
              <a:avLst/>
            </a:prstGeom>
          </p:spPr>
          <p:txBody>
            <a:bodyPr anchor="t" rtlCol="false" tIns="0" lIns="0" bIns="0" rIns="0">
              <a:spAutoFit/>
            </a:bodyPr>
            <a:lstStyle/>
            <a:p>
              <a:pPr algn="ctr">
                <a:lnSpc>
                  <a:spcPts val="4479"/>
                </a:lnSpc>
              </a:pPr>
            </a:p>
          </p:txBody>
        </p:sp>
      </p:grpSp>
      <p:sp>
        <p:nvSpPr>
          <p:cNvPr name="TextBox 19" id="19"/>
          <p:cNvSpPr txBox="true"/>
          <p:nvPr/>
        </p:nvSpPr>
        <p:spPr>
          <a:xfrm rot="0">
            <a:off x="10367708" y="3648735"/>
            <a:ext cx="6466540" cy="4740018"/>
          </a:xfrm>
          <a:prstGeom prst="rect">
            <a:avLst/>
          </a:prstGeom>
        </p:spPr>
        <p:txBody>
          <a:bodyPr anchor="t" rtlCol="false" tIns="0" lIns="0" bIns="0" rIns="0">
            <a:spAutoFit/>
          </a:bodyPr>
          <a:lstStyle/>
          <a:p>
            <a:pPr algn="just">
              <a:lnSpc>
                <a:spcPts val="3124"/>
              </a:lnSpc>
              <a:spcBef>
                <a:spcPct val="0"/>
              </a:spcBef>
            </a:pPr>
            <a:r>
              <a:rPr lang="en-US" sz="2520">
                <a:solidFill>
                  <a:srgbClr val="FFFFFF"/>
                </a:solidFill>
                <a:latin typeface="Calibri (MS)"/>
                <a:ea typeface="Calibri (MS)"/>
                <a:cs typeface="Calibri (MS)"/>
                <a:sym typeface="Calibri (MS)"/>
              </a:rPr>
              <a:t>• The Additive White</a:t>
            </a:r>
            <a:r>
              <a:rPr lang="en-US" sz="2520">
                <a:solidFill>
                  <a:srgbClr val="FFFFFF"/>
                </a:solidFill>
                <a:latin typeface="Calibri (MS)"/>
                <a:ea typeface="Calibri (MS)"/>
                <a:cs typeface="Calibri (MS)"/>
                <a:sym typeface="Calibri (MS)"/>
              </a:rPr>
              <a:t> Gaussian Noise (AWGN) channel is a fundamental model used i</a:t>
            </a:r>
            <a:r>
              <a:rPr lang="en-US" sz="2520">
                <a:solidFill>
                  <a:srgbClr val="FFFFFF"/>
                </a:solidFill>
                <a:latin typeface="Calibri (MS)"/>
                <a:ea typeface="Calibri (MS)"/>
                <a:cs typeface="Calibri (MS)"/>
                <a:sym typeface="Calibri (MS)"/>
              </a:rPr>
              <a:t>n the analysis and design</a:t>
            </a:r>
            <a:r>
              <a:rPr lang="en-US" sz="2520">
                <a:solidFill>
                  <a:srgbClr val="FFFFFF"/>
                </a:solidFill>
                <a:latin typeface="Calibri (MS)"/>
                <a:ea typeface="Calibri (MS)"/>
                <a:cs typeface="Calibri (MS)"/>
                <a:sym typeface="Calibri (MS)"/>
              </a:rPr>
              <a:t> of commun</a:t>
            </a:r>
            <a:r>
              <a:rPr lang="en-US" sz="2520">
                <a:solidFill>
                  <a:srgbClr val="FFFFFF"/>
                </a:solidFill>
                <a:latin typeface="Calibri (MS)"/>
                <a:ea typeface="Calibri (MS)"/>
                <a:cs typeface="Calibri (MS)"/>
                <a:sym typeface="Calibri (MS)"/>
              </a:rPr>
              <a:t>ication systems</a:t>
            </a:r>
            <a:r>
              <a:rPr lang="en-US" sz="2520">
                <a:solidFill>
                  <a:srgbClr val="FFFFFF"/>
                </a:solidFill>
                <a:latin typeface="Calibri (MS)"/>
                <a:ea typeface="Calibri (MS)"/>
                <a:cs typeface="Calibri (MS)"/>
                <a:sym typeface="Calibri (MS)"/>
              </a:rPr>
              <a:t> to mimic th</a:t>
            </a:r>
            <a:r>
              <a:rPr lang="en-US" sz="2520">
                <a:solidFill>
                  <a:srgbClr val="FFFFFF"/>
                </a:solidFill>
                <a:latin typeface="Calibri (MS)"/>
                <a:ea typeface="Calibri (MS)"/>
                <a:cs typeface="Calibri (MS)"/>
                <a:sym typeface="Calibri (MS)"/>
              </a:rPr>
              <a:t>e</a:t>
            </a:r>
            <a:r>
              <a:rPr lang="en-US" sz="2520">
                <a:solidFill>
                  <a:srgbClr val="FFFFFF"/>
                </a:solidFill>
                <a:latin typeface="Calibri (MS)"/>
                <a:ea typeface="Calibri (MS)"/>
                <a:cs typeface="Calibri (MS)"/>
                <a:sym typeface="Calibri (MS)"/>
              </a:rPr>
              <a:t> effect of m</a:t>
            </a:r>
            <a:r>
              <a:rPr lang="en-US" sz="2520">
                <a:solidFill>
                  <a:srgbClr val="FFFFFF"/>
                </a:solidFill>
                <a:latin typeface="Calibri (MS)"/>
                <a:ea typeface="Calibri (MS)"/>
                <a:cs typeface="Calibri (MS)"/>
                <a:sym typeface="Calibri (MS)"/>
              </a:rPr>
              <a:t>any random</a:t>
            </a:r>
            <a:r>
              <a:rPr lang="en-US" sz="2520">
                <a:solidFill>
                  <a:srgbClr val="FFFFFF"/>
                </a:solidFill>
                <a:latin typeface="Calibri (MS)"/>
                <a:ea typeface="Calibri (MS)"/>
                <a:cs typeface="Calibri (MS)"/>
                <a:sym typeface="Calibri (MS)"/>
              </a:rPr>
              <a:t> </a:t>
            </a:r>
            <a:r>
              <a:rPr lang="en-US" sz="2520">
                <a:solidFill>
                  <a:srgbClr val="FFFFFF"/>
                </a:solidFill>
                <a:latin typeface="Calibri (MS)"/>
                <a:ea typeface="Calibri (MS)"/>
                <a:cs typeface="Calibri (MS)"/>
                <a:sym typeface="Calibri (MS)"/>
              </a:rPr>
              <a:t>process that occur </a:t>
            </a:r>
            <a:r>
              <a:rPr lang="en-US" sz="2520">
                <a:solidFill>
                  <a:srgbClr val="FFFFFF"/>
                </a:solidFill>
                <a:latin typeface="Calibri (MS)"/>
                <a:ea typeface="Calibri (MS)"/>
                <a:cs typeface="Calibri (MS)"/>
                <a:sym typeface="Calibri (MS)"/>
              </a:rPr>
              <a:t>in nature.</a:t>
            </a:r>
          </a:p>
          <a:p>
            <a:pPr algn="just">
              <a:lnSpc>
                <a:spcPts val="3124"/>
              </a:lnSpc>
              <a:spcBef>
                <a:spcPct val="0"/>
              </a:spcBef>
            </a:pPr>
          </a:p>
          <a:p>
            <a:pPr algn="just">
              <a:lnSpc>
                <a:spcPts val="3124"/>
              </a:lnSpc>
              <a:spcBef>
                <a:spcPct val="0"/>
              </a:spcBef>
            </a:pPr>
            <a:r>
              <a:rPr lang="en-US" sz="2520">
                <a:solidFill>
                  <a:srgbClr val="FFFFFF"/>
                </a:solidFill>
                <a:latin typeface="Calibri (MS)"/>
                <a:ea typeface="Calibri (MS)"/>
                <a:cs typeface="Calibri (MS)"/>
                <a:sym typeface="Calibri (MS)"/>
              </a:rPr>
              <a:t>• It models </a:t>
            </a:r>
            <a:r>
              <a:rPr lang="en-US" sz="2520">
                <a:solidFill>
                  <a:srgbClr val="FFFFFF"/>
                </a:solidFill>
                <a:latin typeface="Calibri (MS)"/>
                <a:ea typeface="Calibri (MS)"/>
                <a:cs typeface="Calibri (MS)"/>
                <a:sym typeface="Calibri (MS)"/>
              </a:rPr>
              <a:t>transmission of signal</a:t>
            </a:r>
            <a:r>
              <a:rPr lang="en-US" sz="2520">
                <a:solidFill>
                  <a:srgbClr val="FFFFFF"/>
                </a:solidFill>
                <a:latin typeface="Calibri (MS)"/>
                <a:ea typeface="Calibri (MS)"/>
                <a:cs typeface="Calibri (MS)"/>
                <a:sym typeface="Calibri (MS)"/>
              </a:rPr>
              <a:t> in presence of additive white ga</a:t>
            </a:r>
            <a:r>
              <a:rPr lang="en-US" sz="2520">
                <a:solidFill>
                  <a:srgbClr val="FFFFFF"/>
                </a:solidFill>
                <a:latin typeface="Calibri (MS)"/>
                <a:ea typeface="Calibri (MS)"/>
                <a:cs typeface="Calibri (MS)"/>
                <a:sym typeface="Calibri (MS)"/>
              </a:rPr>
              <a:t>ussi</a:t>
            </a:r>
            <a:r>
              <a:rPr lang="en-US" sz="2520">
                <a:solidFill>
                  <a:srgbClr val="FFFFFF"/>
                </a:solidFill>
                <a:latin typeface="Calibri (MS)"/>
                <a:ea typeface="Calibri (MS)"/>
                <a:cs typeface="Calibri (MS)"/>
                <a:sym typeface="Calibri (MS)"/>
              </a:rPr>
              <a:t>an n</a:t>
            </a:r>
            <a:r>
              <a:rPr lang="en-US" sz="2520">
                <a:solidFill>
                  <a:srgbClr val="FFFFFF"/>
                </a:solidFill>
                <a:latin typeface="Calibri (MS)"/>
                <a:ea typeface="Calibri (MS)"/>
                <a:cs typeface="Calibri (MS)"/>
                <a:sym typeface="Calibri (MS)"/>
              </a:rPr>
              <a:t>oise, n ~ N(0,</a:t>
            </a:r>
            <a:r>
              <a:rPr lang="en-US" sz="2520">
                <a:solidFill>
                  <a:srgbClr val="FFFFFF"/>
                </a:solidFill>
                <a:latin typeface="Calibri (MS)"/>
                <a:ea typeface="Calibri (MS)"/>
                <a:cs typeface="Calibri (MS)"/>
                <a:sym typeface="Calibri (MS)"/>
              </a:rPr>
              <a:t> σ</a:t>
            </a:r>
            <a:r>
              <a:rPr lang="en-US" sz="2520">
                <a:solidFill>
                  <a:srgbClr val="FFFFFF"/>
                </a:solidFill>
                <a:latin typeface="Calibri (MS)"/>
                <a:ea typeface="Calibri (MS)"/>
                <a:cs typeface="Calibri (MS)"/>
                <a:sym typeface="Calibri (MS)"/>
              </a:rPr>
              <a:t>2</a:t>
            </a:r>
            <a:r>
              <a:rPr lang="en-US" sz="2520">
                <a:solidFill>
                  <a:srgbClr val="FFFFFF"/>
                </a:solidFill>
                <a:latin typeface="Calibri (MS)"/>
                <a:ea typeface="Calibri (MS)"/>
                <a:cs typeface="Calibri (MS)"/>
                <a:sym typeface="Calibri (MS)"/>
              </a:rPr>
              <a:t>).</a:t>
            </a:r>
          </a:p>
          <a:p>
            <a:pPr algn="just">
              <a:lnSpc>
                <a:spcPts val="3124"/>
              </a:lnSpc>
              <a:spcBef>
                <a:spcPct val="0"/>
              </a:spcBef>
            </a:pPr>
          </a:p>
          <a:p>
            <a:pPr algn="just">
              <a:lnSpc>
                <a:spcPts val="3124"/>
              </a:lnSpc>
              <a:spcBef>
                <a:spcPct val="0"/>
              </a:spcBef>
            </a:pPr>
            <a:r>
              <a:rPr lang="en-US" sz="2520">
                <a:solidFill>
                  <a:srgbClr val="FFFFFF"/>
                </a:solidFill>
                <a:latin typeface="Calibri (MS)"/>
                <a:ea typeface="Calibri (MS)"/>
                <a:cs typeface="Calibri (MS)"/>
                <a:sym typeface="Calibri (MS)"/>
              </a:rPr>
              <a:t>• The </a:t>
            </a:r>
            <a:r>
              <a:rPr lang="en-US" sz="2520">
                <a:solidFill>
                  <a:srgbClr val="FFFFFF"/>
                </a:solidFill>
                <a:latin typeface="Calibri (MS)"/>
                <a:ea typeface="Calibri (MS)"/>
                <a:cs typeface="Calibri (MS)"/>
                <a:sym typeface="Calibri (MS)"/>
              </a:rPr>
              <a:t>AW</a:t>
            </a:r>
            <a:r>
              <a:rPr lang="en-US" sz="2520">
                <a:solidFill>
                  <a:srgbClr val="FFFFFF"/>
                </a:solidFill>
                <a:latin typeface="Calibri (MS)"/>
                <a:ea typeface="Calibri (MS)"/>
                <a:cs typeface="Calibri (MS)"/>
                <a:sym typeface="Calibri (MS)"/>
              </a:rPr>
              <a:t>GN c</a:t>
            </a:r>
            <a:r>
              <a:rPr lang="en-US" sz="2520">
                <a:solidFill>
                  <a:srgbClr val="FFFFFF"/>
                </a:solidFill>
                <a:latin typeface="Calibri (MS)"/>
                <a:ea typeface="Calibri (MS)"/>
                <a:cs typeface="Calibri (MS)"/>
                <a:sym typeface="Calibri (MS)"/>
              </a:rPr>
              <a:t>h</a:t>
            </a:r>
            <a:r>
              <a:rPr lang="en-US" sz="2520">
                <a:solidFill>
                  <a:srgbClr val="FFFFFF"/>
                </a:solidFill>
                <a:latin typeface="Calibri (MS)"/>
                <a:ea typeface="Calibri (MS)"/>
                <a:cs typeface="Calibri (MS)"/>
                <a:sym typeface="Calibri (MS)"/>
              </a:rPr>
              <a:t>a</a:t>
            </a:r>
            <a:r>
              <a:rPr lang="en-US" sz="2520">
                <a:solidFill>
                  <a:srgbClr val="FFFFFF"/>
                </a:solidFill>
                <a:latin typeface="Calibri (MS)"/>
                <a:ea typeface="Calibri (MS)"/>
                <a:cs typeface="Calibri (MS)"/>
                <a:sym typeface="Calibri (MS)"/>
              </a:rPr>
              <a:t>n</a:t>
            </a:r>
            <a:r>
              <a:rPr lang="en-US" sz="2520">
                <a:solidFill>
                  <a:srgbClr val="FFFFFF"/>
                </a:solidFill>
                <a:latin typeface="Calibri (MS)"/>
                <a:ea typeface="Calibri (MS)"/>
                <a:cs typeface="Calibri (MS)"/>
                <a:sym typeface="Calibri (MS)"/>
              </a:rPr>
              <a:t>nel is good model for many satellite and deep space communications links</a:t>
            </a:r>
            <a:r>
              <a:rPr lang="en-US" sz="2520">
                <a:solidFill>
                  <a:srgbClr val="FFFFFF"/>
                </a:solidFill>
                <a:latin typeface="Calibri (MS)"/>
                <a:ea typeface="Calibri (MS)"/>
                <a:cs typeface="Calibri (MS)"/>
                <a:sym typeface="Calibri (MS)"/>
              </a:rPr>
              <a:t>.</a:t>
            </a:r>
          </a:p>
          <a:p>
            <a:pPr algn="just">
              <a:lnSpc>
                <a:spcPts val="3124"/>
              </a:lnSpc>
              <a:spcBef>
                <a:spcPct val="0"/>
              </a:spcBef>
            </a:pPr>
          </a:p>
        </p:txBody>
      </p:sp>
      <p:sp>
        <p:nvSpPr>
          <p:cNvPr name="TextBox 20" id="20"/>
          <p:cNvSpPr txBox="true"/>
          <p:nvPr/>
        </p:nvSpPr>
        <p:spPr>
          <a:xfrm rot="0">
            <a:off x="2638304" y="2406776"/>
            <a:ext cx="11506025" cy="1461072"/>
          </a:xfrm>
          <a:prstGeom prst="rect">
            <a:avLst/>
          </a:prstGeom>
        </p:spPr>
        <p:txBody>
          <a:bodyPr anchor="t" rtlCol="false" tIns="0" lIns="0" bIns="0" rIns="0">
            <a:spAutoFit/>
          </a:bodyPr>
          <a:lstStyle/>
          <a:p>
            <a:pPr algn="just">
              <a:lnSpc>
                <a:spcPts val="3744"/>
              </a:lnSpc>
              <a:spcBef>
                <a:spcPct val="0"/>
              </a:spcBef>
            </a:pPr>
            <a:r>
              <a:rPr lang="en-US" sz="3019">
                <a:solidFill>
                  <a:srgbClr val="FFFFFF"/>
                </a:solidFill>
                <a:latin typeface="Calibri (MS)"/>
                <a:ea typeface="Calibri (MS)"/>
                <a:cs typeface="Calibri (MS)"/>
                <a:sym typeface="Calibri (MS)"/>
              </a:rPr>
              <a:t>After</a:t>
            </a:r>
            <a:r>
              <a:rPr lang="en-US" sz="3019">
                <a:solidFill>
                  <a:srgbClr val="FFFFFF"/>
                </a:solidFill>
                <a:latin typeface="Calibri (MS)"/>
                <a:ea typeface="Calibri (MS)"/>
                <a:cs typeface="Calibri (MS)"/>
                <a:sym typeface="Calibri (MS)"/>
              </a:rPr>
              <a:t> Encodi</a:t>
            </a:r>
            <a:r>
              <a:rPr lang="en-US" sz="3019">
                <a:solidFill>
                  <a:srgbClr val="FFFFFF"/>
                </a:solidFill>
                <a:latin typeface="Calibri (MS)"/>
                <a:ea typeface="Calibri (MS)"/>
                <a:cs typeface="Calibri (MS)"/>
                <a:sym typeface="Calibri (MS)"/>
              </a:rPr>
              <a:t>ng the message</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bits,</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we</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ar</a:t>
            </a:r>
            <a:r>
              <a:rPr lang="en-US" sz="3019">
                <a:solidFill>
                  <a:srgbClr val="FFFFFF"/>
                </a:solidFill>
                <a:latin typeface="Calibri (MS)"/>
                <a:ea typeface="Calibri (MS)"/>
                <a:cs typeface="Calibri (MS)"/>
                <a:sym typeface="Calibri (MS)"/>
              </a:rPr>
              <a:t>e </a:t>
            </a:r>
            <a:r>
              <a:rPr lang="en-US" sz="3019">
                <a:solidFill>
                  <a:srgbClr val="FFFFFF"/>
                </a:solidFill>
                <a:latin typeface="Calibri (MS)"/>
                <a:ea typeface="Calibri (MS)"/>
                <a:cs typeface="Calibri (MS)"/>
                <a:sym typeface="Calibri (MS)"/>
              </a:rPr>
              <a:t>p</a:t>
            </a:r>
            <a:r>
              <a:rPr lang="en-US" sz="3019">
                <a:solidFill>
                  <a:srgbClr val="FFFFFF"/>
                </a:solidFill>
                <a:latin typeface="Calibri (MS)"/>
                <a:ea typeface="Calibri (MS)"/>
                <a:cs typeface="Calibri (MS)"/>
                <a:sym typeface="Calibri (MS)"/>
              </a:rPr>
              <a:t>a</a:t>
            </a:r>
            <a:r>
              <a:rPr lang="en-US" sz="3019">
                <a:solidFill>
                  <a:srgbClr val="FFFFFF"/>
                </a:solidFill>
                <a:latin typeface="Calibri (MS)"/>
                <a:ea typeface="Calibri (MS)"/>
                <a:cs typeface="Calibri (MS)"/>
                <a:sym typeface="Calibri (MS)"/>
              </a:rPr>
              <a:t>ss</a:t>
            </a:r>
            <a:r>
              <a:rPr lang="en-US" sz="3019">
                <a:solidFill>
                  <a:srgbClr val="FFFFFF"/>
                </a:solidFill>
                <a:latin typeface="Calibri (MS)"/>
                <a:ea typeface="Calibri (MS)"/>
                <a:cs typeface="Calibri (MS)"/>
                <a:sym typeface="Calibri (MS)"/>
              </a:rPr>
              <a:t>in</a:t>
            </a:r>
            <a:r>
              <a:rPr lang="en-US" sz="3019">
                <a:solidFill>
                  <a:srgbClr val="FFFFFF"/>
                </a:solidFill>
                <a:latin typeface="Calibri (MS)"/>
                <a:ea typeface="Calibri (MS)"/>
                <a:cs typeface="Calibri (MS)"/>
                <a:sym typeface="Calibri (MS)"/>
              </a:rPr>
              <a:t>g</a:t>
            </a:r>
            <a:r>
              <a:rPr lang="en-US" sz="3019">
                <a:solidFill>
                  <a:srgbClr val="FFFFFF"/>
                </a:solidFill>
                <a:latin typeface="Calibri (MS)"/>
                <a:ea typeface="Calibri (MS)"/>
                <a:cs typeface="Calibri (MS)"/>
                <a:sym typeface="Calibri (MS)"/>
              </a:rPr>
              <a:t> t</a:t>
            </a:r>
            <a:r>
              <a:rPr lang="en-US" sz="3019">
                <a:solidFill>
                  <a:srgbClr val="FFFFFF"/>
                </a:solidFill>
                <a:latin typeface="Calibri (MS)"/>
                <a:ea typeface="Calibri (MS)"/>
                <a:cs typeface="Calibri (MS)"/>
                <a:sym typeface="Calibri (MS)"/>
              </a:rPr>
              <a:t>h</a:t>
            </a:r>
            <a:r>
              <a:rPr lang="en-US" sz="3019">
                <a:solidFill>
                  <a:srgbClr val="FFFFFF"/>
                </a:solidFill>
                <a:latin typeface="Calibri (MS)"/>
                <a:ea typeface="Calibri (MS)"/>
                <a:cs typeface="Calibri (MS)"/>
                <a:sym typeface="Calibri (MS)"/>
              </a:rPr>
              <a:t>e </a:t>
            </a:r>
            <a:r>
              <a:rPr lang="en-US" sz="3019">
                <a:solidFill>
                  <a:srgbClr val="FFFFFF"/>
                </a:solidFill>
                <a:latin typeface="Calibri (MS)"/>
                <a:ea typeface="Calibri (MS)"/>
                <a:cs typeface="Calibri (MS)"/>
                <a:sym typeface="Calibri (MS)"/>
              </a:rPr>
              <a:t>c</a:t>
            </a:r>
            <a:r>
              <a:rPr lang="en-US" sz="3019">
                <a:solidFill>
                  <a:srgbClr val="FFFFFF"/>
                </a:solidFill>
                <a:latin typeface="Calibri (MS)"/>
                <a:ea typeface="Calibri (MS)"/>
                <a:cs typeface="Calibri (MS)"/>
                <a:sym typeface="Calibri (MS)"/>
              </a:rPr>
              <a:t>odeword </a:t>
            </a:r>
            <a:r>
              <a:rPr lang="en-US" sz="3019">
                <a:solidFill>
                  <a:srgbClr val="FFFFFF"/>
                </a:solidFill>
                <a:latin typeface="Calibri (MS)"/>
                <a:ea typeface="Calibri (MS)"/>
                <a:cs typeface="Calibri (MS)"/>
                <a:sym typeface="Calibri (MS)"/>
              </a:rPr>
              <a:t>through</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BPSK</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M</a:t>
            </a:r>
            <a:r>
              <a:rPr lang="en-US" sz="3019">
                <a:solidFill>
                  <a:srgbClr val="FFFFFF"/>
                </a:solidFill>
                <a:latin typeface="Calibri (MS)"/>
                <a:ea typeface="Calibri (MS)"/>
                <a:cs typeface="Calibri (MS)"/>
                <a:sym typeface="Calibri (MS)"/>
              </a:rPr>
              <a:t>od</a:t>
            </a:r>
            <a:r>
              <a:rPr lang="en-US" sz="3019">
                <a:solidFill>
                  <a:srgbClr val="FFFFFF"/>
                </a:solidFill>
                <a:latin typeface="Calibri (MS)"/>
                <a:ea typeface="Calibri (MS)"/>
                <a:cs typeface="Calibri (MS)"/>
                <a:sym typeface="Calibri (MS)"/>
              </a:rPr>
              <a:t>ul</a:t>
            </a:r>
            <a:r>
              <a:rPr lang="en-US" sz="3019">
                <a:solidFill>
                  <a:srgbClr val="FFFFFF"/>
                </a:solidFill>
                <a:latin typeface="Calibri (MS)"/>
                <a:ea typeface="Calibri (MS)"/>
                <a:cs typeface="Calibri (MS)"/>
                <a:sym typeface="Calibri (MS)"/>
              </a:rPr>
              <a:t>at</a:t>
            </a:r>
            <a:r>
              <a:rPr lang="en-US" sz="3019">
                <a:solidFill>
                  <a:srgbClr val="FFFFFF"/>
                </a:solidFill>
                <a:latin typeface="Calibri (MS)"/>
                <a:ea typeface="Calibri (MS)"/>
                <a:cs typeface="Calibri (MS)"/>
                <a:sym typeface="Calibri (MS)"/>
              </a:rPr>
              <a:t>or</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followed</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by</a:t>
            </a:r>
            <a:r>
              <a:rPr lang="en-US" sz="3019">
                <a:solidFill>
                  <a:srgbClr val="FFFFFF"/>
                </a:solidFill>
                <a:latin typeface="Calibri (MS)"/>
                <a:ea typeface="Calibri (MS)"/>
                <a:cs typeface="Calibri (MS)"/>
                <a:sym typeface="Calibri (MS)"/>
              </a:rPr>
              <a:t> </a:t>
            </a:r>
            <a:r>
              <a:rPr lang="en-US" sz="3019">
                <a:solidFill>
                  <a:srgbClr val="FFFFFF"/>
                </a:solidFill>
                <a:latin typeface="Calibri (MS)"/>
                <a:ea typeface="Calibri (MS)"/>
                <a:cs typeface="Calibri (MS)"/>
                <a:sym typeface="Calibri (MS)"/>
              </a:rPr>
              <a:t>AW</a:t>
            </a:r>
            <a:r>
              <a:rPr lang="en-US" sz="3019">
                <a:solidFill>
                  <a:srgbClr val="FFFFFF"/>
                </a:solidFill>
                <a:latin typeface="Calibri (MS)"/>
                <a:ea typeface="Calibri (MS)"/>
                <a:cs typeface="Calibri (MS)"/>
                <a:sym typeface="Calibri (MS)"/>
              </a:rPr>
              <a:t>GN </a:t>
            </a:r>
            <a:r>
              <a:rPr lang="en-US" sz="3019">
                <a:solidFill>
                  <a:srgbClr val="FFFFFF"/>
                </a:solidFill>
                <a:latin typeface="Calibri (MS)"/>
                <a:ea typeface="Calibri (MS)"/>
                <a:cs typeface="Calibri (MS)"/>
                <a:sym typeface="Calibri (MS)"/>
              </a:rPr>
              <a:t>Ch</a:t>
            </a:r>
            <a:r>
              <a:rPr lang="en-US" sz="3019">
                <a:solidFill>
                  <a:srgbClr val="FFFFFF"/>
                </a:solidFill>
                <a:latin typeface="Calibri (MS)"/>
                <a:ea typeface="Calibri (MS)"/>
                <a:cs typeface="Calibri (MS)"/>
                <a:sym typeface="Calibri (MS)"/>
              </a:rPr>
              <a:t>a</a:t>
            </a:r>
            <a:r>
              <a:rPr lang="en-US" sz="3019">
                <a:solidFill>
                  <a:srgbClr val="FFFFFF"/>
                </a:solidFill>
                <a:latin typeface="Calibri (MS)"/>
                <a:ea typeface="Calibri (MS)"/>
                <a:cs typeface="Calibri (MS)"/>
                <a:sym typeface="Calibri (MS)"/>
              </a:rPr>
              <a:t>n</a:t>
            </a:r>
            <a:r>
              <a:rPr lang="en-US" sz="3019">
                <a:solidFill>
                  <a:srgbClr val="FFFFFF"/>
                </a:solidFill>
                <a:latin typeface="Calibri (MS)"/>
                <a:ea typeface="Calibri (MS)"/>
                <a:cs typeface="Calibri (MS)"/>
                <a:sym typeface="Calibri (MS)"/>
              </a:rPr>
              <a:t>nel</a:t>
            </a:r>
            <a:r>
              <a:rPr lang="en-US" sz="3019">
                <a:solidFill>
                  <a:srgbClr val="FFFFFF"/>
                </a:solidFill>
                <a:latin typeface="Calibri (MS)"/>
                <a:ea typeface="Calibri (MS)"/>
                <a:cs typeface="Calibri (MS)"/>
                <a:sym typeface="Calibri (MS)"/>
              </a:rPr>
              <a:t>.</a:t>
            </a:r>
          </a:p>
          <a:p>
            <a:pPr algn="just">
              <a:lnSpc>
                <a:spcPts val="3744"/>
              </a:lnSpc>
              <a:spcBef>
                <a:spcPct val="0"/>
              </a:spcBef>
            </a:pPr>
          </a:p>
        </p:txBody>
      </p:sp>
      <p:sp>
        <p:nvSpPr>
          <p:cNvPr name="Freeform 21" id="21"/>
          <p:cNvSpPr/>
          <p:nvPr/>
        </p:nvSpPr>
        <p:spPr>
          <a:xfrm flipH="false" flipV="false" rot="0">
            <a:off x="1028700" y="3789257"/>
            <a:ext cx="9070690" cy="5771226"/>
          </a:xfrm>
          <a:custGeom>
            <a:avLst/>
            <a:gdLst/>
            <a:ahLst/>
            <a:cxnLst/>
            <a:rect r="r" b="b" t="t" l="l"/>
            <a:pathLst>
              <a:path h="5771226" w="9070690">
                <a:moveTo>
                  <a:pt x="0" y="0"/>
                </a:moveTo>
                <a:lnTo>
                  <a:pt x="9070690" y="0"/>
                </a:lnTo>
                <a:lnTo>
                  <a:pt x="9070690" y="5771226"/>
                </a:lnTo>
                <a:lnTo>
                  <a:pt x="0" y="5771226"/>
                </a:lnTo>
                <a:lnTo>
                  <a:pt x="0" y="0"/>
                </a:lnTo>
                <a:close/>
              </a:path>
            </a:pathLst>
          </a:custGeom>
          <a:blipFill>
            <a:blip r:embed="rId7"/>
            <a:stretch>
              <a:fillRect l="0" t="0" r="0" b="0"/>
            </a:stretch>
          </a:blipFill>
        </p:spPr>
      </p:sp>
      <p:sp>
        <p:nvSpPr>
          <p:cNvPr name="Freeform 22" id="22"/>
          <p:cNvSpPr/>
          <p:nvPr/>
        </p:nvSpPr>
        <p:spPr>
          <a:xfrm flipH="false" flipV="false" rot="0">
            <a:off x="1028700" y="3789257"/>
            <a:ext cx="9070690" cy="5771226"/>
          </a:xfrm>
          <a:custGeom>
            <a:avLst/>
            <a:gdLst/>
            <a:ahLst/>
            <a:cxnLst/>
            <a:rect r="r" b="b" t="t" l="l"/>
            <a:pathLst>
              <a:path h="5771226" w="9070690">
                <a:moveTo>
                  <a:pt x="0" y="0"/>
                </a:moveTo>
                <a:lnTo>
                  <a:pt x="9070690" y="0"/>
                </a:lnTo>
                <a:lnTo>
                  <a:pt x="9070690" y="5771226"/>
                </a:lnTo>
                <a:lnTo>
                  <a:pt x="0" y="5771226"/>
                </a:lnTo>
                <a:lnTo>
                  <a:pt x="0" y="0"/>
                </a:lnTo>
                <a:close/>
              </a:path>
            </a:pathLst>
          </a:custGeom>
          <a:blipFill>
            <a:blip r:embed="rId7"/>
            <a:stretch>
              <a:fillRect l="0" t="0" r="0" b="0"/>
            </a:stretch>
          </a:blipFill>
        </p:spPr>
      </p:sp>
      <p:sp>
        <p:nvSpPr>
          <p:cNvPr name="Freeform 23" id="23"/>
          <p:cNvSpPr/>
          <p:nvPr/>
        </p:nvSpPr>
        <p:spPr>
          <a:xfrm flipH="false" flipV="false" rot="0">
            <a:off x="1028700" y="3789257"/>
            <a:ext cx="9070690" cy="5771226"/>
          </a:xfrm>
          <a:custGeom>
            <a:avLst/>
            <a:gdLst/>
            <a:ahLst/>
            <a:cxnLst/>
            <a:rect r="r" b="b" t="t" l="l"/>
            <a:pathLst>
              <a:path h="5771226" w="9070690">
                <a:moveTo>
                  <a:pt x="0" y="0"/>
                </a:moveTo>
                <a:lnTo>
                  <a:pt x="9070690" y="0"/>
                </a:lnTo>
                <a:lnTo>
                  <a:pt x="9070690" y="5771226"/>
                </a:lnTo>
                <a:lnTo>
                  <a:pt x="0" y="5771226"/>
                </a:lnTo>
                <a:lnTo>
                  <a:pt x="0" y="0"/>
                </a:lnTo>
                <a:close/>
              </a:path>
            </a:pathLst>
          </a:custGeom>
          <a:blipFill>
            <a:blip r:embed="rId7"/>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542647" y="-2196106"/>
            <a:ext cx="14309341" cy="14309341"/>
          </a:xfrm>
          <a:custGeom>
            <a:avLst/>
            <a:gdLst/>
            <a:ahLst/>
            <a:cxnLst/>
            <a:rect r="r" b="b" t="t" l="l"/>
            <a:pathLst>
              <a:path h="14309341" w="14309341">
                <a:moveTo>
                  <a:pt x="0" y="0"/>
                </a:moveTo>
                <a:lnTo>
                  <a:pt x="14309341" y="0"/>
                </a:lnTo>
                <a:lnTo>
                  <a:pt x="14309341" y="14309341"/>
                </a:lnTo>
                <a:lnTo>
                  <a:pt x="0" y="143093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6228578" y="1411831"/>
            <a:ext cx="6567609" cy="656760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506151" y="3795357"/>
            <a:ext cx="10012463" cy="3454679"/>
            <a:chOff x="0" y="0"/>
            <a:chExt cx="13349951" cy="4606239"/>
          </a:xfrm>
        </p:grpSpPr>
        <p:sp>
          <p:nvSpPr>
            <p:cNvPr name="TextBox 14" id="14"/>
            <p:cNvSpPr txBox="true"/>
            <p:nvPr/>
          </p:nvSpPr>
          <p:spPr>
            <a:xfrm rot="0">
              <a:off x="0" y="-38100"/>
              <a:ext cx="13349951" cy="2065867"/>
            </a:xfrm>
            <a:prstGeom prst="rect">
              <a:avLst/>
            </a:prstGeom>
          </p:spPr>
          <p:txBody>
            <a:bodyPr anchor="t" rtlCol="false" tIns="0" lIns="0" bIns="0" rIns="0">
              <a:spAutoFit/>
            </a:bodyPr>
            <a:lstStyle/>
            <a:p>
              <a:pPr algn="ctr">
                <a:lnSpc>
                  <a:spcPts val="12399"/>
                </a:lnSpc>
              </a:pPr>
              <a:r>
                <a:rPr lang="en-US" sz="9999">
                  <a:solidFill>
                    <a:srgbClr val="FFFFFF"/>
                  </a:solidFill>
                  <a:latin typeface="Russo One"/>
                  <a:ea typeface="Russo One"/>
                  <a:cs typeface="Russo One"/>
                  <a:sym typeface="Russo One"/>
                </a:rPr>
                <a:t>Decoding</a:t>
              </a:r>
            </a:p>
          </p:txBody>
        </p:sp>
        <p:sp>
          <p:nvSpPr>
            <p:cNvPr name="TextBox 15" id="15"/>
            <p:cNvSpPr txBox="true"/>
            <p:nvPr/>
          </p:nvSpPr>
          <p:spPr>
            <a:xfrm rot="0">
              <a:off x="0" y="2173130"/>
              <a:ext cx="13349951" cy="2433109"/>
            </a:xfrm>
            <a:prstGeom prst="rect">
              <a:avLst/>
            </a:prstGeom>
          </p:spPr>
          <p:txBody>
            <a:bodyPr anchor="t" rtlCol="false" tIns="0" lIns="0" bIns="0" rIns="0">
              <a:spAutoFit/>
            </a:bodyPr>
            <a:lstStyle/>
            <a:p>
              <a:pPr algn="ctr">
                <a:lnSpc>
                  <a:spcPts val="13999"/>
                </a:lnSpc>
              </a:pPr>
            </a:p>
          </p:txBody>
        </p:sp>
      </p:grpSp>
      <p:sp>
        <p:nvSpPr>
          <p:cNvPr name="TextBox 16" id="16"/>
          <p:cNvSpPr txBox="true"/>
          <p:nvPr/>
        </p:nvSpPr>
        <p:spPr>
          <a:xfrm rot="0">
            <a:off x="4892558" y="2669759"/>
            <a:ext cx="7377136" cy="614045"/>
          </a:xfrm>
          <a:prstGeom prst="rect">
            <a:avLst/>
          </a:prstGeom>
        </p:spPr>
        <p:txBody>
          <a:bodyPr anchor="t" rtlCol="false" tIns="0" lIns="0" bIns="0" rIns="0">
            <a:spAutoFit/>
          </a:bodyPr>
          <a:lstStyle/>
          <a:p>
            <a:pPr algn="ctr">
              <a:lnSpc>
                <a:spcPts val="447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4458566" y="1123079"/>
            <a:ext cx="10012463" cy="1993798"/>
            <a:chOff x="0" y="0"/>
            <a:chExt cx="13349951" cy="2658397"/>
          </a:xfrm>
        </p:grpSpPr>
        <p:sp>
          <p:nvSpPr>
            <p:cNvPr name="TextBox 10" id="10"/>
            <p:cNvSpPr txBox="true"/>
            <p:nvPr/>
          </p:nvSpPr>
          <p:spPr>
            <a:xfrm rot="0">
              <a:off x="0" y="-28575"/>
              <a:ext cx="13349951"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Decoding</a:t>
              </a:r>
            </a:p>
          </p:txBody>
        </p:sp>
        <p:sp>
          <p:nvSpPr>
            <p:cNvPr name="TextBox 11" id="11"/>
            <p:cNvSpPr txBox="true"/>
            <p:nvPr/>
          </p:nvSpPr>
          <p:spPr>
            <a:xfrm rot="0">
              <a:off x="0" y="1884120"/>
              <a:ext cx="13349951"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2480285" y="5079999"/>
            <a:ext cx="4685951" cy="1256994"/>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Successive</a:t>
            </a:r>
            <a:r>
              <a:rPr lang="en-US" b="true" sz="3799">
                <a:solidFill>
                  <a:srgbClr val="FFFFFF"/>
                </a:solidFill>
                <a:latin typeface="Calibri (MS) Bold"/>
                <a:ea typeface="Calibri (MS) Bold"/>
                <a:cs typeface="Calibri (MS) Bold"/>
                <a:sym typeface="Calibri (MS) Bold"/>
              </a:rPr>
              <a:t> Cancellation</a:t>
            </a:r>
          </a:p>
          <a:p>
            <a:pPr algn="ctr">
              <a:lnSpc>
                <a:spcPts val="4711"/>
              </a:lnSpc>
              <a:spcBef>
                <a:spcPct val="0"/>
              </a:spcBef>
            </a:pPr>
            <a:r>
              <a:rPr lang="en-US" b="true" sz="3799">
                <a:solidFill>
                  <a:srgbClr val="FFFFFF"/>
                </a:solidFill>
                <a:latin typeface="Calibri (MS) Bold"/>
                <a:ea typeface="Calibri (MS) Bold"/>
                <a:cs typeface="Calibri (MS) Bold"/>
                <a:sym typeface="Calibri (MS) Bold"/>
              </a:rPr>
              <a:t>Decoding</a:t>
            </a:r>
          </a:p>
        </p:txBody>
      </p:sp>
      <p:sp>
        <p:nvSpPr>
          <p:cNvPr name="TextBox 13" id="13"/>
          <p:cNvSpPr txBox="true"/>
          <p:nvPr/>
        </p:nvSpPr>
        <p:spPr>
          <a:xfrm rot="0">
            <a:off x="11677676" y="5079999"/>
            <a:ext cx="4685951" cy="1847518"/>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Successive</a:t>
            </a:r>
            <a:r>
              <a:rPr lang="en-US" b="true" sz="3799">
                <a:solidFill>
                  <a:srgbClr val="FFFFFF"/>
                </a:solidFill>
                <a:latin typeface="Calibri (MS) Bold"/>
                <a:ea typeface="Calibri (MS) Bold"/>
                <a:cs typeface="Calibri (MS) Bold"/>
                <a:sym typeface="Calibri (MS) Bold"/>
              </a:rPr>
              <a:t> Cancellation</a:t>
            </a:r>
          </a:p>
          <a:p>
            <a:pPr algn="ctr">
              <a:lnSpc>
                <a:spcPts val="4711"/>
              </a:lnSpc>
              <a:spcBef>
                <a:spcPct val="0"/>
              </a:spcBef>
            </a:pPr>
            <a:r>
              <a:rPr lang="en-US" b="true" sz="3799">
                <a:solidFill>
                  <a:srgbClr val="FFFFFF"/>
                </a:solidFill>
                <a:latin typeface="Calibri (MS) Bold"/>
                <a:ea typeface="Calibri (MS) Bold"/>
                <a:cs typeface="Calibri (MS) Bold"/>
                <a:sym typeface="Calibri (MS) Bold"/>
              </a:rPr>
              <a:t>List Decoding</a:t>
            </a:r>
          </a:p>
          <a:p>
            <a:pPr algn="ctr">
              <a:lnSpc>
                <a:spcPts val="4711"/>
              </a:lnSpc>
              <a:spcBef>
                <a:spcPct val="0"/>
              </a:spcBef>
            </a:pPr>
            <a:r>
              <a:rPr lang="en-US" b="true" sz="3799">
                <a:solidFill>
                  <a:srgbClr val="FFFFFF"/>
                </a:solidFill>
                <a:latin typeface="Calibri (MS) Bold"/>
                <a:ea typeface="Calibri (MS) Bold"/>
                <a:cs typeface="Calibri (MS) Bold"/>
                <a:sym typeface="Calibri (MS) Bold"/>
              </a:rPr>
              <a:t>(with CRC)</a:t>
            </a:r>
          </a:p>
        </p:txBody>
      </p:sp>
      <p:sp>
        <p:nvSpPr>
          <p:cNvPr name="AutoShape 14" id="14"/>
          <p:cNvSpPr/>
          <p:nvPr/>
        </p:nvSpPr>
        <p:spPr>
          <a:xfrm flipH="true">
            <a:off x="5713046" y="2192999"/>
            <a:ext cx="3734960" cy="2950501"/>
          </a:xfrm>
          <a:prstGeom prst="line">
            <a:avLst/>
          </a:prstGeom>
          <a:ln cap="flat" w="38100">
            <a:solidFill>
              <a:srgbClr val="FFFFFF"/>
            </a:solidFill>
            <a:prstDash val="solid"/>
            <a:headEnd type="none" len="sm" w="sm"/>
            <a:tailEnd type="triangle" len="med" w="lg"/>
          </a:ln>
        </p:spPr>
      </p:sp>
      <p:sp>
        <p:nvSpPr>
          <p:cNvPr name="AutoShape 15" id="15"/>
          <p:cNvSpPr/>
          <p:nvPr/>
        </p:nvSpPr>
        <p:spPr>
          <a:xfrm>
            <a:off x="9451998" y="2200148"/>
            <a:ext cx="3653015" cy="2943352"/>
          </a:xfrm>
          <a:prstGeom prst="line">
            <a:avLst/>
          </a:prstGeom>
          <a:ln cap="flat" w="38100">
            <a:solidFill>
              <a:srgbClr val="FFFFFF"/>
            </a:solidFill>
            <a:prstDash val="solid"/>
            <a:headEnd type="none" len="sm" w="sm"/>
            <a:tailEnd type="triangle" len="med" w="lg"/>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4526084" y="4904984"/>
            <a:ext cx="2686460" cy="3086100"/>
            <a:chOff x="0" y="0"/>
            <a:chExt cx="707545" cy="812800"/>
          </a:xfrm>
        </p:grpSpPr>
        <p:sp>
          <p:nvSpPr>
            <p:cNvPr name="Freeform 10" id="10"/>
            <p:cNvSpPr/>
            <p:nvPr/>
          </p:nvSpPr>
          <p:spPr>
            <a:xfrm flipH="false" flipV="false" rot="0">
              <a:off x="0" y="0"/>
              <a:ext cx="707545" cy="812800"/>
            </a:xfrm>
            <a:custGeom>
              <a:avLst/>
              <a:gdLst/>
              <a:ahLst/>
              <a:cxnLst/>
              <a:rect r="r" b="b" t="t" l="l"/>
              <a:pathLst>
                <a:path h="812800" w="707545">
                  <a:moveTo>
                    <a:pt x="0" y="0"/>
                  </a:moveTo>
                  <a:lnTo>
                    <a:pt x="707545" y="0"/>
                  </a:lnTo>
                  <a:lnTo>
                    <a:pt x="707545" y="812800"/>
                  </a:lnTo>
                  <a:lnTo>
                    <a:pt x="0" y="812800"/>
                  </a:lnTo>
                  <a:close/>
                </a:path>
              </a:pathLst>
            </a:custGeom>
            <a:solidFill>
              <a:srgbClr val="209988"/>
            </a:solidFill>
          </p:spPr>
        </p:sp>
        <p:sp>
          <p:nvSpPr>
            <p:cNvPr name="TextBox 11" id="11"/>
            <p:cNvSpPr txBox="true"/>
            <p:nvPr/>
          </p:nvSpPr>
          <p:spPr>
            <a:xfrm>
              <a:off x="0" y="-76200"/>
              <a:ext cx="707545" cy="8890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906252" y="4041213"/>
            <a:ext cx="14921075" cy="4737441"/>
          </a:xfrm>
          <a:custGeom>
            <a:avLst/>
            <a:gdLst/>
            <a:ahLst/>
            <a:cxnLst/>
            <a:rect r="r" b="b" t="t" l="l"/>
            <a:pathLst>
              <a:path h="4737441" w="14921075">
                <a:moveTo>
                  <a:pt x="0" y="0"/>
                </a:moveTo>
                <a:lnTo>
                  <a:pt x="14921074" y="0"/>
                </a:lnTo>
                <a:lnTo>
                  <a:pt x="14921074" y="4737441"/>
                </a:lnTo>
                <a:lnTo>
                  <a:pt x="0" y="4737441"/>
                </a:lnTo>
                <a:lnTo>
                  <a:pt x="0" y="0"/>
                </a:lnTo>
                <a:close/>
              </a:path>
            </a:pathLst>
          </a:custGeom>
          <a:blipFill>
            <a:blip r:embed="rId7"/>
            <a:stretch>
              <a:fillRect l="0" t="0" r="0" b="0"/>
            </a:stretch>
          </a:blipFill>
        </p:spPr>
      </p:sp>
      <p:grpSp>
        <p:nvGrpSpPr>
          <p:cNvPr name="Group 13" id="13"/>
          <p:cNvGrpSpPr/>
          <p:nvPr/>
        </p:nvGrpSpPr>
        <p:grpSpPr>
          <a:xfrm rot="0">
            <a:off x="10238697" y="4844513"/>
            <a:ext cx="2626734" cy="3015731"/>
            <a:chOff x="0" y="0"/>
            <a:chExt cx="3502312" cy="4020975"/>
          </a:xfrm>
        </p:grpSpPr>
        <p:grpSp>
          <p:nvGrpSpPr>
            <p:cNvPr name="Group 14" id="14"/>
            <p:cNvGrpSpPr/>
            <p:nvPr/>
          </p:nvGrpSpPr>
          <p:grpSpPr>
            <a:xfrm rot="0">
              <a:off x="0" y="0"/>
              <a:ext cx="3502312" cy="4020975"/>
              <a:chOff x="0" y="0"/>
              <a:chExt cx="691815" cy="794267"/>
            </a:xfrm>
          </p:grpSpPr>
          <p:sp>
            <p:nvSpPr>
              <p:cNvPr name="Freeform 15" id="15"/>
              <p:cNvSpPr/>
              <p:nvPr/>
            </p:nvSpPr>
            <p:spPr>
              <a:xfrm flipH="false" flipV="false" rot="0">
                <a:off x="0" y="0"/>
                <a:ext cx="691815" cy="794267"/>
              </a:xfrm>
              <a:custGeom>
                <a:avLst/>
                <a:gdLst/>
                <a:ahLst/>
                <a:cxnLst/>
                <a:rect r="r" b="b" t="t" l="l"/>
                <a:pathLst>
                  <a:path h="794267" w="691815">
                    <a:moveTo>
                      <a:pt x="0" y="0"/>
                    </a:moveTo>
                    <a:lnTo>
                      <a:pt x="691815" y="0"/>
                    </a:lnTo>
                    <a:lnTo>
                      <a:pt x="691815" y="794267"/>
                    </a:lnTo>
                    <a:lnTo>
                      <a:pt x="0" y="794267"/>
                    </a:lnTo>
                    <a:close/>
                  </a:path>
                </a:pathLst>
              </a:custGeom>
              <a:solidFill>
                <a:srgbClr val="209988"/>
              </a:solidFill>
            </p:spPr>
          </p:sp>
          <p:sp>
            <p:nvSpPr>
              <p:cNvPr name="TextBox 16" id="16"/>
              <p:cNvSpPr txBox="true"/>
              <p:nvPr/>
            </p:nvSpPr>
            <p:spPr>
              <a:xfrm>
                <a:off x="0" y="-76200"/>
                <a:ext cx="691815" cy="8704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406021" y="430709"/>
              <a:ext cx="2690271" cy="2884331"/>
              <a:chOff x="0" y="0"/>
              <a:chExt cx="531411" cy="569744"/>
            </a:xfrm>
          </p:grpSpPr>
          <p:sp>
            <p:nvSpPr>
              <p:cNvPr name="Freeform 18" id="18"/>
              <p:cNvSpPr/>
              <p:nvPr/>
            </p:nvSpPr>
            <p:spPr>
              <a:xfrm flipH="false" flipV="false" rot="0">
                <a:off x="0" y="0"/>
                <a:ext cx="531411" cy="569744"/>
              </a:xfrm>
              <a:custGeom>
                <a:avLst/>
                <a:gdLst/>
                <a:ahLst/>
                <a:cxnLst/>
                <a:rect r="r" b="b" t="t" l="l"/>
                <a:pathLst>
                  <a:path h="569744" w="531411">
                    <a:moveTo>
                      <a:pt x="0" y="0"/>
                    </a:moveTo>
                    <a:lnTo>
                      <a:pt x="531411" y="0"/>
                    </a:lnTo>
                    <a:lnTo>
                      <a:pt x="531411" y="569744"/>
                    </a:lnTo>
                    <a:lnTo>
                      <a:pt x="0" y="569744"/>
                    </a:lnTo>
                    <a:close/>
                  </a:path>
                </a:pathLst>
              </a:custGeom>
              <a:solidFill>
                <a:srgbClr val="209988"/>
              </a:solidFill>
            </p:spPr>
          </p:sp>
          <p:sp>
            <p:nvSpPr>
              <p:cNvPr name="TextBox 19" id="19"/>
              <p:cNvSpPr txBox="true"/>
              <p:nvPr/>
            </p:nvSpPr>
            <p:spPr>
              <a:xfrm>
                <a:off x="0" y="-133350"/>
                <a:ext cx="531411" cy="703094"/>
              </a:xfrm>
              <a:prstGeom prst="rect">
                <a:avLst/>
              </a:prstGeom>
            </p:spPr>
            <p:txBody>
              <a:bodyPr anchor="ctr" rtlCol="false" tIns="50800" lIns="50800" bIns="50800" rIns="50800"/>
              <a:lstStyle/>
              <a:p>
                <a:pPr algn="ctr">
                  <a:lnSpc>
                    <a:spcPts val="4479"/>
                  </a:lnSpc>
                </a:pPr>
                <a:r>
                  <a:rPr lang="en-US" sz="3199" b="true">
                    <a:solidFill>
                      <a:srgbClr val="FFFFFF"/>
                    </a:solidFill>
                    <a:latin typeface="Calibri (MS) Bold"/>
                    <a:ea typeface="Calibri (MS) Bold"/>
                    <a:cs typeface="Calibri (MS) Bold"/>
                    <a:sym typeface="Calibri (MS) Bold"/>
                  </a:rPr>
                  <a:t>BPSK</a:t>
                </a:r>
              </a:p>
              <a:p>
                <a:pPr algn="ctr">
                  <a:lnSpc>
                    <a:spcPts val="4479"/>
                  </a:lnSpc>
                </a:pPr>
                <a:r>
                  <a:rPr lang="en-US" sz="3199" b="true">
                    <a:solidFill>
                      <a:srgbClr val="FFFFFF"/>
                    </a:solidFill>
                    <a:latin typeface="Calibri (MS) Bold"/>
                    <a:ea typeface="Calibri (MS) Bold"/>
                    <a:cs typeface="Calibri (MS) Bold"/>
                    <a:sym typeface="Calibri (MS) Bold"/>
                  </a:rPr>
                  <a:t>+</a:t>
                </a:r>
              </a:p>
              <a:p>
                <a:pPr algn="ctr">
                  <a:lnSpc>
                    <a:spcPts val="4479"/>
                  </a:lnSpc>
                </a:pPr>
                <a:r>
                  <a:rPr lang="en-US" b="true" sz="3199">
                    <a:solidFill>
                      <a:srgbClr val="FFFFFF"/>
                    </a:solidFill>
                    <a:latin typeface="Calibri (MS) Bold"/>
                    <a:ea typeface="Calibri (MS) Bold"/>
                    <a:cs typeface="Calibri (MS) Bold"/>
                    <a:sym typeface="Calibri (MS) Bold"/>
                  </a:rPr>
                  <a:t>AWGN</a:t>
                </a:r>
              </a:p>
            </p:txBody>
          </p:sp>
        </p:grpSp>
      </p:grpSp>
      <p:grpSp>
        <p:nvGrpSpPr>
          <p:cNvPr name="Group 20" id="20"/>
          <p:cNvGrpSpPr/>
          <p:nvPr/>
        </p:nvGrpSpPr>
        <p:grpSpPr>
          <a:xfrm rot="0">
            <a:off x="1906252" y="813846"/>
            <a:ext cx="14921075" cy="3127273"/>
            <a:chOff x="0" y="0"/>
            <a:chExt cx="19894766" cy="4169697"/>
          </a:xfrm>
        </p:grpSpPr>
        <p:sp>
          <p:nvSpPr>
            <p:cNvPr name="TextBox 21" id="21"/>
            <p:cNvSpPr txBox="true"/>
            <p:nvPr/>
          </p:nvSpPr>
          <p:spPr>
            <a:xfrm rot="0">
              <a:off x="0" y="-28575"/>
              <a:ext cx="19894766"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Successive Cancellation</a:t>
              </a:r>
            </a:p>
            <a:p>
              <a:pPr algn="ctr">
                <a:lnSpc>
                  <a:spcPts val="8928"/>
                </a:lnSpc>
              </a:pPr>
              <a:r>
                <a:rPr lang="en-US" sz="7200">
                  <a:solidFill>
                    <a:srgbClr val="FFFFFF"/>
                  </a:solidFill>
                  <a:latin typeface="Russo One"/>
                  <a:ea typeface="Russo One"/>
                  <a:cs typeface="Russo One"/>
                  <a:sym typeface="Russo One"/>
                </a:rPr>
                <a:t>Decoding</a:t>
              </a:r>
            </a:p>
          </p:txBody>
        </p:sp>
        <p:sp>
          <p:nvSpPr>
            <p:cNvPr name="TextBox 22" id="22"/>
            <p:cNvSpPr txBox="true"/>
            <p:nvPr/>
          </p:nvSpPr>
          <p:spPr>
            <a:xfrm rot="0">
              <a:off x="0" y="3395420"/>
              <a:ext cx="19894766" cy="774277"/>
            </a:xfrm>
            <a:prstGeom prst="rect">
              <a:avLst/>
            </a:prstGeom>
          </p:spPr>
          <p:txBody>
            <a:bodyPr anchor="t" rtlCol="false" tIns="0" lIns="0" bIns="0" rIns="0">
              <a:spAutoFit/>
            </a:bodyPr>
            <a:lstStyle/>
            <a:p>
              <a:pPr algn="ctr">
                <a:lnSpc>
                  <a:spcPts val="4479"/>
                </a:lnSpc>
              </a:pP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4137768" y="658087"/>
            <a:ext cx="10012463" cy="1993798"/>
            <a:chOff x="0" y="0"/>
            <a:chExt cx="13349951" cy="2658397"/>
          </a:xfrm>
        </p:grpSpPr>
        <p:sp>
          <p:nvSpPr>
            <p:cNvPr name="TextBox 10" id="10"/>
            <p:cNvSpPr txBox="true"/>
            <p:nvPr/>
          </p:nvSpPr>
          <p:spPr>
            <a:xfrm rot="0">
              <a:off x="0" y="-28575"/>
              <a:ext cx="13349951"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Decoding</a:t>
              </a:r>
            </a:p>
          </p:txBody>
        </p:sp>
        <p:sp>
          <p:nvSpPr>
            <p:cNvPr name="TextBox 11" id="11"/>
            <p:cNvSpPr txBox="true"/>
            <p:nvPr/>
          </p:nvSpPr>
          <p:spPr>
            <a:xfrm rot="0">
              <a:off x="0" y="1884120"/>
              <a:ext cx="13349951"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2138265" y="6035108"/>
            <a:ext cx="8693763" cy="666470"/>
          </a:xfrm>
          <a:prstGeom prst="rect">
            <a:avLst/>
          </a:prstGeom>
        </p:spPr>
        <p:txBody>
          <a:bodyPr anchor="t" rtlCol="false" tIns="0" lIns="0" bIns="0" rIns="0">
            <a:spAutoFit/>
          </a:bodyPr>
          <a:lstStyle/>
          <a:p>
            <a:pPr algn="ctr" marL="820417" indent="-410209" lvl="1">
              <a:lnSpc>
                <a:spcPts val="4711"/>
              </a:lnSpc>
              <a:buFont typeface="Arial"/>
              <a:buChar char="•"/>
            </a:pPr>
            <a:r>
              <a:rPr lang="en-US" b="true" sz="3799">
                <a:solidFill>
                  <a:srgbClr val="FFFFFF"/>
                </a:solidFill>
                <a:latin typeface="Calibri (MS) Bold"/>
                <a:ea typeface="Calibri (MS) Bold"/>
                <a:cs typeface="Calibri (MS) Bold"/>
                <a:sym typeface="Calibri (MS) Bold"/>
              </a:rPr>
              <a:t>SISO stands</a:t>
            </a:r>
            <a:r>
              <a:rPr lang="en-US" b="true" sz="3799">
                <a:solidFill>
                  <a:srgbClr val="FFFFFF"/>
                </a:solidFill>
                <a:latin typeface="Calibri (MS) Bold"/>
                <a:ea typeface="Calibri (MS) Bold"/>
                <a:cs typeface="Calibri (MS) Bold"/>
                <a:sym typeface="Calibri (MS) Bold"/>
              </a:rPr>
              <a:t> for Soft-Input, Soft-Output.</a:t>
            </a:r>
          </a:p>
        </p:txBody>
      </p:sp>
      <p:sp>
        <p:nvSpPr>
          <p:cNvPr name="TextBox 13" id="13"/>
          <p:cNvSpPr txBox="true"/>
          <p:nvPr/>
        </p:nvSpPr>
        <p:spPr>
          <a:xfrm rot="0">
            <a:off x="2515335" y="6644454"/>
            <a:ext cx="12427963" cy="2394650"/>
          </a:xfrm>
          <a:prstGeom prst="rect">
            <a:avLst/>
          </a:prstGeom>
        </p:spPr>
        <p:txBody>
          <a:bodyPr anchor="t" rtlCol="false" tIns="0" lIns="0" bIns="0" rIns="0">
            <a:spAutoFit/>
          </a:bodyPr>
          <a:lstStyle/>
          <a:p>
            <a:pPr algn="l">
              <a:lnSpc>
                <a:spcPts val="3719"/>
              </a:lnSpc>
            </a:pPr>
            <a:r>
              <a:rPr lang="en-US" sz="2999" b="true">
                <a:solidFill>
                  <a:srgbClr val="FFFFFF"/>
                </a:solidFill>
                <a:latin typeface="Calibri (MS) Bold"/>
                <a:ea typeface="Calibri (MS) Bold"/>
                <a:cs typeface="Calibri (MS) Bold"/>
                <a:sym typeface="Calibri (MS) Bold"/>
              </a:rPr>
              <a:t>Soft Input values </a:t>
            </a:r>
            <a:r>
              <a:rPr lang="en-US" b="true" sz="2999">
                <a:solidFill>
                  <a:srgbClr val="FFFFFF"/>
                </a:solidFill>
                <a:latin typeface="Calibri (MS) Bold"/>
                <a:ea typeface="Calibri (MS) Bold"/>
                <a:cs typeface="Calibri (MS) Bold"/>
                <a:sym typeface="Calibri (MS) Bold"/>
              </a:rPr>
              <a:t>: These are probabilities or likelihoods </a:t>
            </a:r>
          </a:p>
          <a:p>
            <a:pPr algn="l">
              <a:lnSpc>
                <a:spcPts val="3719"/>
              </a:lnSpc>
            </a:pPr>
            <a:r>
              <a:rPr lang="en-US" b="true" sz="2999">
                <a:solidFill>
                  <a:srgbClr val="FFFFFF"/>
                </a:solidFill>
                <a:latin typeface="Calibri (MS) Bold"/>
                <a:ea typeface="Calibri (MS) Bold"/>
                <a:cs typeface="Calibri (MS) Bold"/>
                <a:sym typeface="Calibri (MS) Bold"/>
              </a:rPr>
              <a:t>(not just 0 or 1).</a:t>
            </a:r>
          </a:p>
          <a:p>
            <a:pPr algn="l">
              <a:lnSpc>
                <a:spcPts val="3719"/>
              </a:lnSpc>
            </a:pPr>
          </a:p>
          <a:p>
            <a:pPr algn="l">
              <a:lnSpc>
                <a:spcPts val="3719"/>
              </a:lnSpc>
            </a:pPr>
            <a:r>
              <a:rPr lang="en-US" b="true" sz="2999">
                <a:solidFill>
                  <a:srgbClr val="FFFFFF"/>
                </a:solidFill>
                <a:latin typeface="Calibri (MS) Bold"/>
                <a:ea typeface="Calibri (MS) Bold"/>
                <a:cs typeface="Calibri (MS) Bold"/>
                <a:sym typeface="Calibri (MS) Bold"/>
              </a:rPr>
              <a:t>Soft Output values :  It gives probabilities for each bit being 0 or 1, rather than making a hard decision right away.</a:t>
            </a:r>
          </a:p>
        </p:txBody>
      </p:sp>
      <p:sp>
        <p:nvSpPr>
          <p:cNvPr name="TextBox 14" id="14"/>
          <p:cNvSpPr txBox="true"/>
          <p:nvPr/>
        </p:nvSpPr>
        <p:spPr>
          <a:xfrm rot="0">
            <a:off x="1718300" y="4001447"/>
            <a:ext cx="3498043" cy="666470"/>
          </a:xfrm>
          <a:prstGeom prst="rect">
            <a:avLst/>
          </a:prstGeom>
        </p:spPr>
        <p:txBody>
          <a:bodyPr anchor="t" rtlCol="false" tIns="0" lIns="0" bIns="0" rIns="0">
            <a:spAutoFit/>
          </a:bodyPr>
          <a:lstStyle/>
          <a:p>
            <a:pPr algn="ctr" marL="820417" indent="-410209" lvl="1">
              <a:lnSpc>
                <a:spcPts val="4711"/>
              </a:lnSpc>
              <a:buFont typeface="Arial"/>
              <a:buChar char="•"/>
            </a:pPr>
            <a:r>
              <a:rPr lang="en-US" b="true" sz="3799">
                <a:solidFill>
                  <a:srgbClr val="FFFFFF"/>
                </a:solidFill>
                <a:latin typeface="Calibri (MS) Bold"/>
                <a:ea typeface="Calibri (MS) Bold"/>
                <a:cs typeface="Calibri (MS) Bold"/>
                <a:sym typeface="Calibri (MS) Bold"/>
              </a:rPr>
              <a:t>Soft decision </a:t>
            </a:r>
          </a:p>
        </p:txBody>
      </p:sp>
      <p:sp>
        <p:nvSpPr>
          <p:cNvPr name="TextBox 15" id="15"/>
          <p:cNvSpPr txBox="true"/>
          <p:nvPr/>
        </p:nvSpPr>
        <p:spPr>
          <a:xfrm rot="0">
            <a:off x="1857666" y="1985389"/>
            <a:ext cx="3657807" cy="666470"/>
          </a:xfrm>
          <a:prstGeom prst="rect">
            <a:avLst/>
          </a:prstGeom>
        </p:spPr>
        <p:txBody>
          <a:bodyPr anchor="t" rtlCol="false" tIns="0" lIns="0" bIns="0" rIns="0">
            <a:spAutoFit/>
          </a:bodyPr>
          <a:lstStyle/>
          <a:p>
            <a:pPr algn="ctr" marL="820417" indent="-410209" lvl="1">
              <a:lnSpc>
                <a:spcPts val="4711"/>
              </a:lnSpc>
              <a:buFont typeface="Arial"/>
              <a:buChar char="•"/>
            </a:pPr>
            <a:r>
              <a:rPr lang="en-US" b="true" sz="3799">
                <a:solidFill>
                  <a:srgbClr val="FFFFFF"/>
                </a:solidFill>
                <a:latin typeface="Calibri (MS) Bold"/>
                <a:ea typeface="Calibri (MS) Bold"/>
                <a:cs typeface="Calibri (MS) Bold"/>
                <a:sym typeface="Calibri (MS) Bold"/>
              </a:rPr>
              <a:t>Hard decision </a:t>
            </a:r>
          </a:p>
        </p:txBody>
      </p:sp>
      <p:sp>
        <p:nvSpPr>
          <p:cNvPr name="TextBox 16" id="16"/>
          <p:cNvSpPr txBox="true"/>
          <p:nvPr/>
        </p:nvSpPr>
        <p:spPr>
          <a:xfrm rot="0">
            <a:off x="2515335" y="2578412"/>
            <a:ext cx="12427963" cy="994436"/>
          </a:xfrm>
          <a:prstGeom prst="rect">
            <a:avLst/>
          </a:prstGeom>
        </p:spPr>
        <p:txBody>
          <a:bodyPr anchor="t" rtlCol="false" tIns="0" lIns="0" bIns="0" rIns="0">
            <a:spAutoFit/>
          </a:bodyPr>
          <a:lstStyle/>
          <a:p>
            <a:pPr algn="l">
              <a:lnSpc>
                <a:spcPts val="3719"/>
              </a:lnSpc>
            </a:pPr>
            <a:r>
              <a:rPr lang="en-US" sz="2999" b="true">
                <a:solidFill>
                  <a:srgbClr val="FFFFFF"/>
                </a:solidFill>
                <a:latin typeface="Calibri (MS) Bold"/>
                <a:ea typeface="Calibri (MS) Bold"/>
                <a:cs typeface="Calibri (MS) Bold"/>
                <a:sym typeface="Calibri (MS) Bold"/>
              </a:rPr>
              <a:t>Conve</a:t>
            </a:r>
            <a:r>
              <a:rPr lang="en-US" b="true" sz="2999">
                <a:solidFill>
                  <a:srgbClr val="FFFFFF"/>
                </a:solidFill>
                <a:latin typeface="Calibri (MS) Bold"/>
                <a:ea typeface="Calibri (MS) Bold"/>
                <a:cs typeface="Calibri (MS) Bold"/>
                <a:sym typeface="Calibri (MS) Bold"/>
              </a:rPr>
              <a:t>rts rec</a:t>
            </a:r>
            <a:r>
              <a:rPr lang="en-US" b="true" sz="2999">
                <a:solidFill>
                  <a:srgbClr val="FFFFFF"/>
                </a:solidFill>
                <a:latin typeface="Calibri (MS) Bold"/>
                <a:ea typeface="Calibri (MS) Bold"/>
                <a:cs typeface="Calibri (MS) Bold"/>
                <a:sym typeface="Calibri (MS) Bold"/>
              </a:rPr>
              <a:t>eived signal directly into 0 or 1 by thresholding, ignoring signal confidence level.</a:t>
            </a:r>
          </a:p>
        </p:txBody>
      </p:sp>
      <p:sp>
        <p:nvSpPr>
          <p:cNvPr name="TextBox 17" id="17"/>
          <p:cNvSpPr txBox="true"/>
          <p:nvPr/>
        </p:nvSpPr>
        <p:spPr>
          <a:xfrm rot="0">
            <a:off x="2515335" y="4608195"/>
            <a:ext cx="12427963" cy="994436"/>
          </a:xfrm>
          <a:prstGeom prst="rect">
            <a:avLst/>
          </a:prstGeom>
        </p:spPr>
        <p:txBody>
          <a:bodyPr anchor="t" rtlCol="false" tIns="0" lIns="0" bIns="0" rIns="0">
            <a:spAutoFit/>
          </a:bodyPr>
          <a:lstStyle/>
          <a:p>
            <a:pPr algn="l">
              <a:lnSpc>
                <a:spcPts val="3719"/>
              </a:lnSpc>
            </a:pPr>
            <a:r>
              <a:rPr lang="en-US" sz="2999" b="true">
                <a:solidFill>
                  <a:srgbClr val="FFFFFF"/>
                </a:solidFill>
                <a:latin typeface="Calibri (MS) Bold"/>
                <a:ea typeface="Calibri (MS) Bold"/>
                <a:cs typeface="Calibri (MS) Bold"/>
                <a:sym typeface="Calibri (MS) Bold"/>
              </a:rPr>
              <a:t>Use</a:t>
            </a:r>
            <a:r>
              <a:rPr lang="en-US" b="true" sz="2999">
                <a:solidFill>
                  <a:srgbClr val="FFFFFF"/>
                </a:solidFill>
                <a:latin typeface="Calibri (MS) Bold"/>
                <a:ea typeface="Calibri (MS) Bold"/>
                <a:cs typeface="Calibri (MS) Bold"/>
                <a:sym typeface="Calibri (MS) Bold"/>
              </a:rPr>
              <a:t>s the r</a:t>
            </a:r>
            <a:r>
              <a:rPr lang="en-US" b="true" sz="2999">
                <a:solidFill>
                  <a:srgbClr val="FFFFFF"/>
                </a:solidFill>
                <a:latin typeface="Calibri (MS) Bold"/>
                <a:ea typeface="Calibri (MS) Bold"/>
                <a:cs typeface="Calibri (MS) Bold"/>
                <a:sym typeface="Calibri (MS) Bold"/>
              </a:rPr>
              <a:t>eliability or probability of each bit (like LLRs) to make more informed decoding decisions.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18500" y="4817584"/>
            <a:ext cx="2660396" cy="3042661"/>
            <a:chOff x="0" y="0"/>
            <a:chExt cx="700680" cy="801359"/>
          </a:xfrm>
        </p:grpSpPr>
        <p:sp>
          <p:nvSpPr>
            <p:cNvPr name="Freeform 7" id="7"/>
            <p:cNvSpPr/>
            <p:nvPr/>
          </p:nvSpPr>
          <p:spPr>
            <a:xfrm flipH="false" flipV="false" rot="0">
              <a:off x="0" y="0"/>
              <a:ext cx="700680" cy="801359"/>
            </a:xfrm>
            <a:custGeom>
              <a:avLst/>
              <a:gdLst/>
              <a:ahLst/>
              <a:cxnLst/>
              <a:rect r="r" b="b" t="t" l="l"/>
              <a:pathLst>
                <a:path h="801359" w="700680">
                  <a:moveTo>
                    <a:pt x="0" y="0"/>
                  </a:moveTo>
                  <a:lnTo>
                    <a:pt x="700680" y="0"/>
                  </a:lnTo>
                  <a:lnTo>
                    <a:pt x="700680" y="801359"/>
                  </a:lnTo>
                  <a:lnTo>
                    <a:pt x="0" y="801359"/>
                  </a:lnTo>
                  <a:close/>
                </a:path>
              </a:pathLst>
            </a:custGeom>
            <a:solidFill>
              <a:srgbClr val="209988"/>
            </a:solidFill>
          </p:spPr>
        </p:sp>
        <p:sp>
          <p:nvSpPr>
            <p:cNvPr name="TextBox 8" id="8"/>
            <p:cNvSpPr txBox="true"/>
            <p:nvPr/>
          </p:nvSpPr>
          <p:spPr>
            <a:xfrm>
              <a:off x="0" y="-76200"/>
              <a:ext cx="700680" cy="87755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750948">
            <a:off x="-4918701" y="-2345655"/>
            <a:ext cx="13821787" cy="10723916"/>
            <a:chOff x="0" y="0"/>
            <a:chExt cx="18429049" cy="14298555"/>
          </a:xfrm>
        </p:grpSpPr>
        <p:sp>
          <p:nvSpPr>
            <p:cNvPr name="Freeform 10" id="10"/>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12" id="12"/>
          <p:cNvGrpSpPr/>
          <p:nvPr/>
        </p:nvGrpSpPr>
        <p:grpSpPr>
          <a:xfrm rot="0">
            <a:off x="4538618" y="4889982"/>
            <a:ext cx="2686460" cy="3086100"/>
            <a:chOff x="0" y="0"/>
            <a:chExt cx="707545" cy="812800"/>
          </a:xfrm>
        </p:grpSpPr>
        <p:sp>
          <p:nvSpPr>
            <p:cNvPr name="Freeform 13" id="13"/>
            <p:cNvSpPr/>
            <p:nvPr/>
          </p:nvSpPr>
          <p:spPr>
            <a:xfrm flipH="false" flipV="false" rot="0">
              <a:off x="0" y="0"/>
              <a:ext cx="707545" cy="812800"/>
            </a:xfrm>
            <a:custGeom>
              <a:avLst/>
              <a:gdLst/>
              <a:ahLst/>
              <a:cxnLst/>
              <a:rect r="r" b="b" t="t" l="l"/>
              <a:pathLst>
                <a:path h="812800" w="707545">
                  <a:moveTo>
                    <a:pt x="0" y="0"/>
                  </a:moveTo>
                  <a:lnTo>
                    <a:pt x="707545" y="0"/>
                  </a:lnTo>
                  <a:lnTo>
                    <a:pt x="707545" y="812800"/>
                  </a:lnTo>
                  <a:lnTo>
                    <a:pt x="0" y="812800"/>
                  </a:lnTo>
                  <a:close/>
                </a:path>
              </a:pathLst>
            </a:custGeom>
            <a:solidFill>
              <a:srgbClr val="209988"/>
            </a:solidFill>
          </p:spPr>
        </p:sp>
        <p:sp>
          <p:nvSpPr>
            <p:cNvPr name="TextBox 14" id="14"/>
            <p:cNvSpPr txBox="true"/>
            <p:nvPr/>
          </p:nvSpPr>
          <p:spPr>
            <a:xfrm>
              <a:off x="0" y="-76200"/>
              <a:ext cx="707545" cy="8890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906252" y="4041213"/>
            <a:ext cx="14921075" cy="4737441"/>
          </a:xfrm>
          <a:custGeom>
            <a:avLst/>
            <a:gdLst/>
            <a:ahLst/>
            <a:cxnLst/>
            <a:rect r="r" b="b" t="t" l="l"/>
            <a:pathLst>
              <a:path h="4737441" w="14921075">
                <a:moveTo>
                  <a:pt x="0" y="0"/>
                </a:moveTo>
                <a:lnTo>
                  <a:pt x="14921074" y="0"/>
                </a:lnTo>
                <a:lnTo>
                  <a:pt x="14921074" y="4737441"/>
                </a:lnTo>
                <a:lnTo>
                  <a:pt x="0" y="4737441"/>
                </a:lnTo>
                <a:lnTo>
                  <a:pt x="0" y="0"/>
                </a:lnTo>
                <a:close/>
              </a:path>
            </a:pathLst>
          </a:custGeom>
          <a:blipFill>
            <a:blip r:embed="rId7"/>
            <a:stretch>
              <a:fillRect l="0" t="0" r="0" b="0"/>
            </a:stretch>
          </a:blipFill>
        </p:spPr>
      </p:sp>
      <p:sp>
        <p:nvSpPr>
          <p:cNvPr name="Freeform 16" id="16"/>
          <p:cNvSpPr/>
          <p:nvPr/>
        </p:nvSpPr>
        <p:spPr>
          <a:xfrm flipH="false" flipV="false" rot="4841971">
            <a:off x="10894375" y="5370363"/>
            <a:ext cx="1807396" cy="5670263"/>
          </a:xfrm>
          <a:custGeom>
            <a:avLst/>
            <a:gdLst/>
            <a:ahLst/>
            <a:cxnLst/>
            <a:rect r="r" b="b" t="t" l="l"/>
            <a:pathLst>
              <a:path h="5670263" w="1807396">
                <a:moveTo>
                  <a:pt x="0" y="0"/>
                </a:moveTo>
                <a:lnTo>
                  <a:pt x="1807396" y="0"/>
                </a:lnTo>
                <a:lnTo>
                  <a:pt x="1807396" y="5670263"/>
                </a:lnTo>
                <a:lnTo>
                  <a:pt x="0" y="5670263"/>
                </a:lnTo>
                <a:lnTo>
                  <a:pt x="0" y="0"/>
                </a:lnTo>
                <a:close/>
              </a:path>
            </a:pathLst>
          </a:custGeom>
          <a:blipFill>
            <a:blip r:embed="rId8">
              <a:alphaModFix amt="70000"/>
              <a:extLst>
                <a:ext uri="{96DAC541-7B7A-43D3-8B79-37D633B846F1}">
                  <asvg:svgBlip xmlns:asvg="http://schemas.microsoft.com/office/drawing/2016/SVG/main" r:embed="rId9"/>
                </a:ext>
              </a:extLst>
            </a:blip>
            <a:stretch>
              <a:fillRect l="0" t="0" r="0" b="0"/>
            </a:stretch>
          </a:blipFill>
          <a:ln cap="sq">
            <a:noFill/>
            <a:prstDash val="lgDash"/>
            <a:miter/>
          </a:ln>
        </p:spPr>
      </p:sp>
      <p:grpSp>
        <p:nvGrpSpPr>
          <p:cNvPr name="Group 17" id="17"/>
          <p:cNvGrpSpPr/>
          <p:nvPr/>
        </p:nvGrpSpPr>
        <p:grpSpPr>
          <a:xfrm rot="0">
            <a:off x="1906252" y="813846"/>
            <a:ext cx="14921075" cy="3127273"/>
            <a:chOff x="0" y="0"/>
            <a:chExt cx="19894766" cy="4169697"/>
          </a:xfrm>
        </p:grpSpPr>
        <p:sp>
          <p:nvSpPr>
            <p:cNvPr name="TextBox 18" id="18"/>
            <p:cNvSpPr txBox="true"/>
            <p:nvPr/>
          </p:nvSpPr>
          <p:spPr>
            <a:xfrm rot="0">
              <a:off x="0" y="-28575"/>
              <a:ext cx="19894766"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Successive Cancellation</a:t>
              </a:r>
            </a:p>
            <a:p>
              <a:pPr algn="ctr">
                <a:lnSpc>
                  <a:spcPts val="8928"/>
                </a:lnSpc>
              </a:pPr>
              <a:r>
                <a:rPr lang="en-US" sz="7200">
                  <a:solidFill>
                    <a:srgbClr val="FFFFFF"/>
                  </a:solidFill>
                  <a:latin typeface="Russo One"/>
                  <a:ea typeface="Russo One"/>
                  <a:cs typeface="Russo One"/>
                  <a:sym typeface="Russo One"/>
                </a:rPr>
                <a:t>Decoding</a:t>
              </a:r>
            </a:p>
          </p:txBody>
        </p:sp>
        <p:sp>
          <p:nvSpPr>
            <p:cNvPr name="TextBox 19" id="19"/>
            <p:cNvSpPr txBox="true"/>
            <p:nvPr/>
          </p:nvSpPr>
          <p:spPr>
            <a:xfrm rot="0">
              <a:off x="0" y="3395420"/>
              <a:ext cx="19894766" cy="774277"/>
            </a:xfrm>
            <a:prstGeom prst="rect">
              <a:avLst/>
            </a:prstGeom>
          </p:spPr>
          <p:txBody>
            <a:bodyPr anchor="t" rtlCol="false" tIns="0" lIns="0" bIns="0" rIns="0">
              <a:spAutoFit/>
            </a:bodyPr>
            <a:lstStyle/>
            <a:p>
              <a:pPr algn="ctr">
                <a:lnSpc>
                  <a:spcPts val="4479"/>
                </a:lnSpc>
              </a:pPr>
            </a:p>
          </p:txBody>
        </p:sp>
      </p:grpSp>
      <p:sp>
        <p:nvSpPr>
          <p:cNvPr name="Freeform 20" id="20"/>
          <p:cNvSpPr/>
          <p:nvPr/>
        </p:nvSpPr>
        <p:spPr>
          <a:xfrm flipH="true" flipV="false" rot="5783456">
            <a:off x="10884807" y="1381008"/>
            <a:ext cx="1737950" cy="5452392"/>
          </a:xfrm>
          <a:custGeom>
            <a:avLst/>
            <a:gdLst/>
            <a:ahLst/>
            <a:cxnLst/>
            <a:rect r="r" b="b" t="t" l="l"/>
            <a:pathLst>
              <a:path h="5452392" w="1737950">
                <a:moveTo>
                  <a:pt x="1737950" y="0"/>
                </a:moveTo>
                <a:lnTo>
                  <a:pt x="0" y="0"/>
                </a:lnTo>
                <a:lnTo>
                  <a:pt x="0" y="5452392"/>
                </a:lnTo>
                <a:lnTo>
                  <a:pt x="1737950" y="5452392"/>
                </a:lnTo>
                <a:lnTo>
                  <a:pt x="1737950" y="0"/>
                </a:lnTo>
                <a:close/>
              </a:path>
            </a:pathLst>
          </a:custGeom>
          <a:blipFill>
            <a:blip r:embed="rId8">
              <a:alphaModFix amt="70000"/>
              <a:extLst>
                <a:ext uri="{96DAC541-7B7A-43D3-8B79-37D633B846F1}">
                  <asvg:svgBlip xmlns:asvg="http://schemas.microsoft.com/office/drawing/2016/SVG/main" r:embed="rId9"/>
                </a:ext>
              </a:extLst>
            </a:blip>
            <a:stretch>
              <a:fillRect l="0" t="0" r="0" b="0"/>
            </a:stretch>
          </a:blipFill>
          <a:ln cap="sq">
            <a:noFill/>
            <a:prstDash val="lgDash"/>
            <a:miter/>
          </a:ln>
        </p:spPr>
      </p:sp>
      <p:grpSp>
        <p:nvGrpSpPr>
          <p:cNvPr name="Group 21" id="21"/>
          <p:cNvGrpSpPr/>
          <p:nvPr/>
        </p:nvGrpSpPr>
        <p:grpSpPr>
          <a:xfrm rot="0">
            <a:off x="10526918" y="5143500"/>
            <a:ext cx="2043560" cy="2182565"/>
            <a:chOff x="0" y="0"/>
            <a:chExt cx="538222" cy="574832"/>
          </a:xfrm>
        </p:grpSpPr>
        <p:sp>
          <p:nvSpPr>
            <p:cNvPr name="Freeform 22" id="22"/>
            <p:cNvSpPr/>
            <p:nvPr/>
          </p:nvSpPr>
          <p:spPr>
            <a:xfrm flipH="false" flipV="false" rot="0">
              <a:off x="0" y="0"/>
              <a:ext cx="538222" cy="574832"/>
            </a:xfrm>
            <a:custGeom>
              <a:avLst/>
              <a:gdLst/>
              <a:ahLst/>
              <a:cxnLst/>
              <a:rect r="r" b="b" t="t" l="l"/>
              <a:pathLst>
                <a:path h="574832" w="538222">
                  <a:moveTo>
                    <a:pt x="0" y="0"/>
                  </a:moveTo>
                  <a:lnTo>
                    <a:pt x="538222" y="0"/>
                  </a:lnTo>
                  <a:lnTo>
                    <a:pt x="538222" y="574832"/>
                  </a:lnTo>
                  <a:lnTo>
                    <a:pt x="0" y="574832"/>
                  </a:lnTo>
                  <a:close/>
                </a:path>
              </a:pathLst>
            </a:custGeom>
            <a:solidFill>
              <a:srgbClr val="209988"/>
            </a:solidFill>
          </p:spPr>
        </p:sp>
        <p:sp>
          <p:nvSpPr>
            <p:cNvPr name="TextBox 23" id="23"/>
            <p:cNvSpPr txBox="true"/>
            <p:nvPr/>
          </p:nvSpPr>
          <p:spPr>
            <a:xfrm>
              <a:off x="0" y="-133350"/>
              <a:ext cx="538222" cy="708182"/>
            </a:xfrm>
            <a:prstGeom prst="rect">
              <a:avLst/>
            </a:prstGeom>
          </p:spPr>
          <p:txBody>
            <a:bodyPr anchor="ctr" rtlCol="false" tIns="50800" lIns="50800" bIns="50800" rIns="50800"/>
            <a:lstStyle/>
            <a:p>
              <a:pPr algn="ctr">
                <a:lnSpc>
                  <a:spcPts val="4479"/>
                </a:lnSpc>
              </a:pPr>
              <a:r>
                <a:rPr lang="en-US" sz="3199" b="true">
                  <a:solidFill>
                    <a:srgbClr val="FFFFFF"/>
                  </a:solidFill>
                  <a:latin typeface="Calibri (MS) Bold"/>
                  <a:ea typeface="Calibri (MS) Bold"/>
                  <a:cs typeface="Calibri (MS) Bold"/>
                  <a:sym typeface="Calibri (MS) Bold"/>
                </a:rPr>
                <a:t>BPSK</a:t>
              </a:r>
            </a:p>
            <a:p>
              <a:pPr algn="ctr">
                <a:lnSpc>
                  <a:spcPts val="4479"/>
                </a:lnSpc>
              </a:pPr>
              <a:r>
                <a:rPr lang="en-US" sz="3199" b="true">
                  <a:solidFill>
                    <a:srgbClr val="FFFFFF"/>
                  </a:solidFill>
                  <a:latin typeface="Calibri (MS) Bold"/>
                  <a:ea typeface="Calibri (MS) Bold"/>
                  <a:cs typeface="Calibri (MS) Bold"/>
                  <a:sym typeface="Calibri (MS) Bold"/>
                </a:rPr>
                <a:t>+</a:t>
              </a:r>
            </a:p>
            <a:p>
              <a:pPr algn="ctr">
                <a:lnSpc>
                  <a:spcPts val="4479"/>
                </a:lnSpc>
              </a:pPr>
              <a:r>
                <a:rPr lang="en-US" b="true" sz="3199">
                  <a:solidFill>
                    <a:srgbClr val="FFFFFF"/>
                  </a:solidFill>
                  <a:latin typeface="Calibri (MS) Bold"/>
                  <a:ea typeface="Calibri (MS) Bold"/>
                  <a:cs typeface="Calibri (MS) Bold"/>
                  <a:sym typeface="Calibri (MS) Bold"/>
                </a:rPr>
                <a:t>AWGN</a:t>
              </a:r>
            </a:p>
          </p:txBody>
        </p:sp>
      </p:grpSp>
      <p:sp>
        <p:nvSpPr>
          <p:cNvPr name="TextBox 24" id="24"/>
          <p:cNvSpPr txBox="true"/>
          <p:nvPr/>
        </p:nvSpPr>
        <p:spPr>
          <a:xfrm rot="0">
            <a:off x="14022348" y="8673879"/>
            <a:ext cx="2575560" cy="512445"/>
          </a:xfrm>
          <a:prstGeom prst="rect">
            <a:avLst/>
          </a:prstGeom>
        </p:spPr>
        <p:txBody>
          <a:bodyPr anchor="t" rtlCol="false" tIns="0" lIns="0" bIns="0" rIns="0">
            <a:spAutoFit/>
          </a:bodyPr>
          <a:lstStyle/>
          <a:p>
            <a:pPr algn="ctr">
              <a:lnSpc>
                <a:spcPts val="3780"/>
              </a:lnSpc>
            </a:pPr>
            <a:r>
              <a:rPr lang="en-US" sz="2700" i="true">
                <a:solidFill>
                  <a:srgbClr val="FFFFFF"/>
                </a:solidFill>
                <a:latin typeface="Calibri (MS) Italics"/>
                <a:ea typeface="Calibri (MS) Italics"/>
                <a:cs typeface="Calibri (MS) Italics"/>
                <a:sym typeface="Calibri (MS) Italics"/>
              </a:rPr>
              <a:t>r</a:t>
            </a:r>
            <a:r>
              <a:rPr lang="en-US" sz="2700" i="true">
                <a:solidFill>
                  <a:srgbClr val="FFFFFF"/>
                </a:solidFill>
                <a:latin typeface="Calibri (MS) Italics"/>
                <a:ea typeface="Calibri (MS) Italics"/>
                <a:cs typeface="Calibri (MS) Italics"/>
                <a:sym typeface="Calibri (MS) Italics"/>
              </a:rPr>
              <a:t>2</a:t>
            </a:r>
            <a:r>
              <a:rPr lang="en-US" sz="2700" i="true">
                <a:solidFill>
                  <a:srgbClr val="FFFFFF"/>
                </a:solidFill>
                <a:latin typeface="Calibri (MS) Italics"/>
                <a:ea typeface="Calibri (MS) Italics"/>
                <a:cs typeface="Calibri (MS) Italics"/>
                <a:sym typeface="Calibri (MS) Italics"/>
              </a:rPr>
              <a:t> is the belief of x</a:t>
            </a:r>
            <a:r>
              <a:rPr lang="en-US" sz="2700" i="true">
                <a:solidFill>
                  <a:srgbClr val="FFFFFF"/>
                </a:solidFill>
                <a:latin typeface="Calibri (MS) Italics"/>
                <a:ea typeface="Calibri (MS) Italics"/>
                <a:cs typeface="Calibri (MS) Italics"/>
                <a:sym typeface="Calibri (MS) Italics"/>
              </a:rPr>
              <a:t>2</a:t>
            </a:r>
          </a:p>
        </p:txBody>
      </p:sp>
      <p:sp>
        <p:nvSpPr>
          <p:cNvPr name="TextBox 25" id="25"/>
          <p:cNvSpPr txBox="true"/>
          <p:nvPr/>
        </p:nvSpPr>
        <p:spPr>
          <a:xfrm rot="0">
            <a:off x="14022348" y="2911528"/>
            <a:ext cx="2575560" cy="512445"/>
          </a:xfrm>
          <a:prstGeom prst="rect">
            <a:avLst/>
          </a:prstGeom>
        </p:spPr>
        <p:txBody>
          <a:bodyPr anchor="t" rtlCol="false" tIns="0" lIns="0" bIns="0" rIns="0">
            <a:spAutoFit/>
          </a:bodyPr>
          <a:lstStyle/>
          <a:p>
            <a:pPr algn="ctr">
              <a:lnSpc>
                <a:spcPts val="3780"/>
              </a:lnSpc>
            </a:pPr>
            <a:r>
              <a:rPr lang="en-US" sz="2700" i="true">
                <a:solidFill>
                  <a:srgbClr val="FFFFFF"/>
                </a:solidFill>
                <a:latin typeface="Calibri (MS) Italics"/>
                <a:ea typeface="Calibri (MS) Italics"/>
                <a:cs typeface="Calibri (MS) Italics"/>
                <a:sym typeface="Calibri (MS) Italics"/>
              </a:rPr>
              <a:t>r</a:t>
            </a:r>
            <a:r>
              <a:rPr lang="en-US" sz="2700" i="true">
                <a:solidFill>
                  <a:srgbClr val="FFFFFF"/>
                </a:solidFill>
                <a:latin typeface="Calibri (MS) Italics"/>
                <a:ea typeface="Calibri (MS) Italics"/>
                <a:cs typeface="Calibri (MS) Italics"/>
                <a:sym typeface="Calibri (MS) Italics"/>
              </a:rPr>
              <a:t>1</a:t>
            </a:r>
            <a:r>
              <a:rPr lang="en-US" sz="2700" i="true">
                <a:solidFill>
                  <a:srgbClr val="FFFFFF"/>
                </a:solidFill>
                <a:latin typeface="Calibri (MS) Italics"/>
                <a:ea typeface="Calibri (MS) Italics"/>
                <a:cs typeface="Calibri (MS) Italics"/>
                <a:sym typeface="Calibri (MS) Italics"/>
              </a:rPr>
              <a:t> is the belief of x</a:t>
            </a:r>
            <a:r>
              <a:rPr lang="en-US" sz="2700" i="true">
                <a:solidFill>
                  <a:srgbClr val="FFFFFF"/>
                </a:solidFill>
                <a:latin typeface="Calibri (MS) Italics"/>
                <a:ea typeface="Calibri (MS) Italics"/>
                <a:cs typeface="Calibri (MS) Italics"/>
                <a:sym typeface="Calibri (MS) Italics"/>
              </a:rPr>
              <a:t>1</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4026252" y="1810745"/>
            <a:ext cx="10681073" cy="8010805"/>
          </a:xfrm>
          <a:custGeom>
            <a:avLst/>
            <a:gdLst/>
            <a:ahLst/>
            <a:cxnLst/>
            <a:rect r="r" b="b" t="t" l="l"/>
            <a:pathLst>
              <a:path h="8010805" w="10681073">
                <a:moveTo>
                  <a:pt x="0" y="0"/>
                </a:moveTo>
                <a:lnTo>
                  <a:pt x="10681073" y="0"/>
                </a:lnTo>
                <a:lnTo>
                  <a:pt x="10681073" y="8010805"/>
                </a:lnTo>
                <a:lnTo>
                  <a:pt x="0" y="8010805"/>
                </a:lnTo>
                <a:lnTo>
                  <a:pt x="0" y="0"/>
                </a:lnTo>
                <a:close/>
              </a:path>
            </a:pathLst>
          </a:custGeom>
          <a:blipFill>
            <a:blip r:embed="rId7"/>
            <a:stretch>
              <a:fillRect l="0" t="0" r="0" b="0"/>
            </a:stretch>
          </a:blipFill>
        </p:spPr>
      </p:sp>
      <p:grpSp>
        <p:nvGrpSpPr>
          <p:cNvPr name="Group 10" id="10"/>
          <p:cNvGrpSpPr/>
          <p:nvPr/>
        </p:nvGrpSpPr>
        <p:grpSpPr>
          <a:xfrm rot="0">
            <a:off x="1906252" y="813846"/>
            <a:ext cx="14921075" cy="1993798"/>
            <a:chOff x="0" y="0"/>
            <a:chExt cx="19894766" cy="2658397"/>
          </a:xfrm>
        </p:grpSpPr>
        <p:sp>
          <p:nvSpPr>
            <p:cNvPr name="TextBox 11" id="11"/>
            <p:cNvSpPr txBox="true"/>
            <p:nvPr/>
          </p:nvSpPr>
          <p:spPr>
            <a:xfrm rot="0">
              <a:off x="0" y="-28575"/>
              <a:ext cx="19894766"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min sum function - derivation</a:t>
              </a:r>
            </a:p>
          </p:txBody>
        </p:sp>
        <p:sp>
          <p:nvSpPr>
            <p:cNvPr name="TextBox 12" id="12"/>
            <p:cNvSpPr txBox="true"/>
            <p:nvPr/>
          </p:nvSpPr>
          <p:spPr>
            <a:xfrm rot="0">
              <a:off x="0" y="1884120"/>
              <a:ext cx="19894766" cy="774277"/>
            </a:xfrm>
            <a:prstGeom prst="rect">
              <a:avLst/>
            </a:prstGeom>
          </p:spPr>
          <p:txBody>
            <a:bodyPr anchor="t" rtlCol="false" tIns="0" lIns="0" bIns="0" rIns="0">
              <a:spAutoFit/>
            </a:bodyPr>
            <a:lstStyle/>
            <a:p>
              <a:pPr algn="ctr">
                <a:lnSpc>
                  <a:spcPts val="4479"/>
                </a:lnSpc>
              </a:pP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4316044" y="2176632"/>
            <a:ext cx="9655911" cy="7507471"/>
          </a:xfrm>
          <a:custGeom>
            <a:avLst/>
            <a:gdLst/>
            <a:ahLst/>
            <a:cxnLst/>
            <a:rect r="r" b="b" t="t" l="l"/>
            <a:pathLst>
              <a:path h="7507471" w="9655911">
                <a:moveTo>
                  <a:pt x="0" y="0"/>
                </a:moveTo>
                <a:lnTo>
                  <a:pt x="9655912" y="0"/>
                </a:lnTo>
                <a:lnTo>
                  <a:pt x="9655912" y="7507471"/>
                </a:lnTo>
                <a:lnTo>
                  <a:pt x="0" y="7507471"/>
                </a:lnTo>
                <a:lnTo>
                  <a:pt x="0" y="0"/>
                </a:lnTo>
                <a:close/>
              </a:path>
            </a:pathLst>
          </a:custGeom>
          <a:blipFill>
            <a:blip r:embed="rId7"/>
            <a:stretch>
              <a:fillRect l="0" t="0" r="0" b="0"/>
            </a:stretch>
          </a:blipFill>
        </p:spPr>
      </p:sp>
      <p:grpSp>
        <p:nvGrpSpPr>
          <p:cNvPr name="Group 10" id="10"/>
          <p:cNvGrpSpPr/>
          <p:nvPr/>
        </p:nvGrpSpPr>
        <p:grpSpPr>
          <a:xfrm rot="0">
            <a:off x="1906252" y="813846"/>
            <a:ext cx="14921075" cy="1993798"/>
            <a:chOff x="0" y="0"/>
            <a:chExt cx="19894766" cy="2658397"/>
          </a:xfrm>
        </p:grpSpPr>
        <p:sp>
          <p:nvSpPr>
            <p:cNvPr name="TextBox 11" id="11"/>
            <p:cNvSpPr txBox="true"/>
            <p:nvPr/>
          </p:nvSpPr>
          <p:spPr>
            <a:xfrm rot="0">
              <a:off x="0" y="-28575"/>
              <a:ext cx="19894766"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min sum function - derivation</a:t>
              </a:r>
            </a:p>
          </p:txBody>
        </p:sp>
        <p:sp>
          <p:nvSpPr>
            <p:cNvPr name="TextBox 12" id="12"/>
            <p:cNvSpPr txBox="true"/>
            <p:nvPr/>
          </p:nvSpPr>
          <p:spPr>
            <a:xfrm rot="0">
              <a:off x="0" y="1884120"/>
              <a:ext cx="19894766" cy="774277"/>
            </a:xfrm>
            <a:prstGeom prst="rect">
              <a:avLst/>
            </a:prstGeom>
          </p:spPr>
          <p:txBody>
            <a:bodyPr anchor="t" rtlCol="false" tIns="0" lIns="0" bIns="0" rIns="0">
              <a:spAutoFit/>
            </a:bodyPr>
            <a:lstStyle/>
            <a:p>
              <a:pPr algn="ctr">
                <a:lnSpc>
                  <a:spcPts val="447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455966" y="-5964161"/>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938792" y="1028700"/>
            <a:ext cx="7377136" cy="1993798"/>
            <a:chOff x="0" y="0"/>
            <a:chExt cx="9836182" cy="2658397"/>
          </a:xfrm>
        </p:grpSpPr>
        <p:sp>
          <p:nvSpPr>
            <p:cNvPr name="TextBox 8" id="8"/>
            <p:cNvSpPr txBox="true"/>
            <p:nvPr/>
          </p:nvSpPr>
          <p:spPr>
            <a:xfrm rot="0">
              <a:off x="0" y="-28575"/>
              <a:ext cx="9836182"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Intoduction</a:t>
              </a:r>
            </a:p>
          </p:txBody>
        </p:sp>
        <p:sp>
          <p:nvSpPr>
            <p:cNvPr name="TextBox 9" id="9"/>
            <p:cNvSpPr txBox="true"/>
            <p:nvPr/>
          </p:nvSpPr>
          <p:spPr>
            <a:xfrm rot="0">
              <a:off x="0" y="1884120"/>
              <a:ext cx="9836182" cy="774277"/>
            </a:xfrm>
            <a:prstGeom prst="rect">
              <a:avLst/>
            </a:prstGeom>
          </p:spPr>
          <p:txBody>
            <a:bodyPr anchor="t" rtlCol="false" tIns="0" lIns="0" bIns="0" rIns="0">
              <a:spAutoFit/>
            </a:bodyPr>
            <a:lstStyle/>
            <a:p>
              <a:pPr algn="ctr">
                <a:lnSpc>
                  <a:spcPts val="4479"/>
                </a:lnSpc>
              </a:pPr>
            </a:p>
          </p:txBody>
        </p:sp>
      </p:grpSp>
      <p:sp>
        <p:nvSpPr>
          <p:cNvPr name="TextBox 10" id="10"/>
          <p:cNvSpPr txBox="true"/>
          <p:nvPr/>
        </p:nvSpPr>
        <p:spPr>
          <a:xfrm rot="0">
            <a:off x="1687534" y="2465632"/>
            <a:ext cx="14912932" cy="5381496"/>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Calibri (MS)"/>
                <a:ea typeface="Calibri (MS)"/>
                <a:cs typeface="Calibri (MS)"/>
                <a:sym typeface="Calibri (MS)"/>
              </a:rPr>
              <a:t>Polar codes were intr</a:t>
            </a:r>
            <a:r>
              <a:rPr lang="en-US" sz="3000">
                <a:solidFill>
                  <a:srgbClr val="FFFFFF"/>
                </a:solidFill>
                <a:latin typeface="Calibri (MS)"/>
                <a:ea typeface="Calibri (MS)"/>
                <a:cs typeface="Calibri (MS)"/>
                <a:sym typeface="Calibri (MS)"/>
              </a:rPr>
              <a:t>oduced by Erdal Arikan in 2008.</a:t>
            </a:r>
          </a:p>
          <a:p>
            <a:pPr algn="just">
              <a:lnSpc>
                <a:spcPts val="4200"/>
              </a:lnSpc>
              <a:spcBef>
                <a:spcPct val="0"/>
              </a:spcBef>
            </a:pPr>
          </a:p>
          <a:p>
            <a:pPr algn="just">
              <a:lnSpc>
                <a:spcPts val="4200"/>
              </a:lnSpc>
              <a:spcBef>
                <a:spcPct val="0"/>
              </a:spcBef>
            </a:pPr>
            <a:r>
              <a:rPr lang="en-US" sz="3000">
                <a:solidFill>
                  <a:srgbClr val="FFFFFF"/>
                </a:solidFill>
                <a:latin typeface="Calibri (MS)"/>
                <a:ea typeface="Calibri (MS)"/>
                <a:cs typeface="Calibri (MS)"/>
                <a:sym typeface="Calibri (MS)"/>
              </a:rPr>
              <a:t>These codes play a vital role in Information Theory, they are linear error-correcting codes that recursively give output according to data fed to them. It is a Symmetric Binary-Input Discrete Memoryless Channel (BDMC).</a:t>
            </a:r>
          </a:p>
          <a:p>
            <a:pPr algn="just">
              <a:lnSpc>
                <a:spcPts val="4200"/>
              </a:lnSpc>
              <a:spcBef>
                <a:spcPct val="0"/>
              </a:spcBef>
            </a:pPr>
          </a:p>
          <a:p>
            <a:pPr algn="just">
              <a:lnSpc>
                <a:spcPts val="4200"/>
              </a:lnSpc>
              <a:spcBef>
                <a:spcPct val="0"/>
              </a:spcBef>
            </a:pPr>
            <a:r>
              <a:rPr lang="en-US" sz="3000">
                <a:solidFill>
                  <a:srgbClr val="FFFFFF"/>
                </a:solidFill>
                <a:latin typeface="Calibri (MS)"/>
                <a:ea typeface="Calibri (MS)"/>
                <a:cs typeface="Calibri (MS)"/>
                <a:sym typeface="Calibri (MS)"/>
              </a:rPr>
              <a:t>Polar Codes are sequential in nature.</a:t>
            </a:r>
          </a:p>
          <a:p>
            <a:pPr algn="just">
              <a:lnSpc>
                <a:spcPts val="4200"/>
              </a:lnSpc>
              <a:spcBef>
                <a:spcPct val="0"/>
              </a:spcBef>
            </a:pPr>
          </a:p>
          <a:p>
            <a:pPr algn="just">
              <a:lnSpc>
                <a:spcPts val="4200"/>
              </a:lnSpc>
              <a:spcBef>
                <a:spcPct val="0"/>
              </a:spcBef>
            </a:pPr>
          </a:p>
          <a:p>
            <a:pPr algn="just">
              <a:lnSpc>
                <a:spcPts val="4200"/>
              </a:lnSpc>
              <a:spcBef>
                <a:spcPct val="0"/>
              </a:spcBef>
            </a:pPr>
          </a:p>
        </p:txBody>
      </p:sp>
      <p:sp>
        <p:nvSpPr>
          <p:cNvPr name="Freeform 11" id="11"/>
          <p:cNvSpPr/>
          <p:nvPr/>
        </p:nvSpPr>
        <p:spPr>
          <a:xfrm flipH="false" flipV="false" rot="0">
            <a:off x="11105606" y="5218357"/>
            <a:ext cx="6840890" cy="4552301"/>
          </a:xfrm>
          <a:custGeom>
            <a:avLst/>
            <a:gdLst/>
            <a:ahLst/>
            <a:cxnLst/>
            <a:rect r="r" b="b" t="t" l="l"/>
            <a:pathLst>
              <a:path h="4552301" w="6840890">
                <a:moveTo>
                  <a:pt x="0" y="0"/>
                </a:moveTo>
                <a:lnTo>
                  <a:pt x="6840890" y="0"/>
                </a:lnTo>
                <a:lnTo>
                  <a:pt x="6840890" y="4552301"/>
                </a:lnTo>
                <a:lnTo>
                  <a:pt x="0" y="4552301"/>
                </a:lnTo>
                <a:lnTo>
                  <a:pt x="0" y="0"/>
                </a:lnTo>
                <a:close/>
              </a:path>
            </a:pathLst>
          </a:custGeom>
          <a:blipFill>
            <a:blip r:embed="rId5">
              <a:alphaModFix amt="81000"/>
            </a:blip>
            <a:stretch>
              <a:fillRect l="0" t="0" r="0" b="0"/>
            </a:stretch>
          </a:blipFill>
        </p:spPr>
      </p:sp>
      <p:sp>
        <p:nvSpPr>
          <p:cNvPr name="TextBox 12" id="12"/>
          <p:cNvSpPr txBox="true"/>
          <p:nvPr/>
        </p:nvSpPr>
        <p:spPr>
          <a:xfrm rot="0">
            <a:off x="1687534" y="6398970"/>
            <a:ext cx="8741466" cy="2714560"/>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Calibri (MS)"/>
                <a:ea typeface="Calibri (MS)"/>
                <a:cs typeface="Calibri (MS)"/>
                <a:sym typeface="Calibri (MS)"/>
              </a:rPr>
              <a:t>By using this w</a:t>
            </a:r>
            <a:r>
              <a:rPr lang="en-US" sz="3000">
                <a:solidFill>
                  <a:srgbClr val="FFFFFF"/>
                </a:solidFill>
                <a:latin typeface="Calibri (MS)"/>
                <a:ea typeface="Calibri (MS)"/>
                <a:cs typeface="Calibri (MS)"/>
                <a:sym typeface="Calibri (MS)"/>
              </a:rPr>
              <a:t>e can highly elevate the data transfer capacity of the channel to get close to Shannon Capacity, which is the theoretical limit, which sets the bar for the maximum rate for a given bandwidth and a given noise level. </a:t>
            </a:r>
          </a:p>
        </p:txBody>
      </p:sp>
      <p:sp>
        <p:nvSpPr>
          <p:cNvPr name="TextBox 13" id="13"/>
          <p:cNvSpPr txBox="true"/>
          <p:nvPr/>
        </p:nvSpPr>
        <p:spPr>
          <a:xfrm rot="0">
            <a:off x="11199812" y="8780776"/>
            <a:ext cx="6746684" cy="859777"/>
          </a:xfrm>
          <a:prstGeom prst="rect">
            <a:avLst/>
          </a:prstGeom>
        </p:spPr>
        <p:txBody>
          <a:bodyPr anchor="t" rtlCol="false" tIns="0" lIns="0" bIns="0" rIns="0">
            <a:spAutoFit/>
          </a:bodyPr>
          <a:lstStyle/>
          <a:p>
            <a:pPr algn="just">
              <a:lnSpc>
                <a:spcPts val="3241"/>
              </a:lnSpc>
            </a:pPr>
            <a:r>
              <a:rPr lang="en-US" sz="2315">
                <a:solidFill>
                  <a:srgbClr val="000000"/>
                </a:solidFill>
                <a:latin typeface="Calibri (MS)"/>
                <a:ea typeface="Calibri (MS)"/>
                <a:cs typeface="Calibri (MS)"/>
                <a:sym typeface="Calibri (MS)"/>
              </a:rPr>
              <a:t>Erdal Arikan </a:t>
            </a:r>
          </a:p>
          <a:p>
            <a:pPr algn="just">
              <a:lnSpc>
                <a:spcPts val="3241"/>
              </a:lnSpc>
              <a:spcBef>
                <a:spcPct val="0"/>
              </a:spcBef>
            </a:pPr>
            <a:r>
              <a:rPr lang="en-US" sz="2315">
                <a:solidFill>
                  <a:srgbClr val="000000"/>
                </a:solidFill>
                <a:latin typeface="Calibri (MS)"/>
                <a:ea typeface="Calibri (MS)"/>
                <a:cs typeface="Calibri (MS)"/>
                <a:sym typeface="Calibri (MS)"/>
              </a:rPr>
              <a:t>at Bilkent university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906252" y="4405752"/>
            <a:ext cx="14023633" cy="5258862"/>
          </a:xfrm>
          <a:custGeom>
            <a:avLst/>
            <a:gdLst/>
            <a:ahLst/>
            <a:cxnLst/>
            <a:rect r="r" b="b" t="t" l="l"/>
            <a:pathLst>
              <a:path h="5258862" w="14023633">
                <a:moveTo>
                  <a:pt x="0" y="0"/>
                </a:moveTo>
                <a:lnTo>
                  <a:pt x="14023632" y="0"/>
                </a:lnTo>
                <a:lnTo>
                  <a:pt x="14023632" y="5258862"/>
                </a:lnTo>
                <a:lnTo>
                  <a:pt x="0" y="5258862"/>
                </a:lnTo>
                <a:lnTo>
                  <a:pt x="0" y="0"/>
                </a:lnTo>
                <a:close/>
              </a:path>
            </a:pathLst>
          </a:custGeom>
          <a:blipFill>
            <a:blip r:embed="rId7"/>
            <a:stretch>
              <a:fillRect l="0" t="0" r="0" b="0"/>
            </a:stretch>
          </a:blipFill>
        </p:spPr>
      </p:sp>
      <p:grpSp>
        <p:nvGrpSpPr>
          <p:cNvPr name="Group 10" id="10"/>
          <p:cNvGrpSpPr/>
          <p:nvPr/>
        </p:nvGrpSpPr>
        <p:grpSpPr>
          <a:xfrm rot="0">
            <a:off x="1906252" y="813846"/>
            <a:ext cx="14921075" cy="3127273"/>
            <a:chOff x="0" y="0"/>
            <a:chExt cx="19894766" cy="4169697"/>
          </a:xfrm>
        </p:grpSpPr>
        <p:sp>
          <p:nvSpPr>
            <p:cNvPr name="TextBox 11" id="11"/>
            <p:cNvSpPr txBox="true"/>
            <p:nvPr/>
          </p:nvSpPr>
          <p:spPr>
            <a:xfrm rot="0">
              <a:off x="0" y="-28575"/>
              <a:ext cx="19894766"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Successive Cancellation</a:t>
              </a:r>
            </a:p>
            <a:p>
              <a:pPr algn="ctr">
                <a:lnSpc>
                  <a:spcPts val="8928"/>
                </a:lnSpc>
              </a:pPr>
              <a:r>
                <a:rPr lang="en-US" sz="7200">
                  <a:solidFill>
                    <a:srgbClr val="FFFFFF"/>
                  </a:solidFill>
                  <a:latin typeface="Russo One"/>
                  <a:ea typeface="Russo One"/>
                  <a:cs typeface="Russo One"/>
                  <a:sym typeface="Russo One"/>
                </a:rPr>
                <a:t>Decoding</a:t>
              </a:r>
            </a:p>
          </p:txBody>
        </p:sp>
        <p:sp>
          <p:nvSpPr>
            <p:cNvPr name="TextBox 12" id="12"/>
            <p:cNvSpPr txBox="true"/>
            <p:nvPr/>
          </p:nvSpPr>
          <p:spPr>
            <a:xfrm rot="0">
              <a:off x="0" y="3395420"/>
              <a:ext cx="19894766" cy="774277"/>
            </a:xfrm>
            <a:prstGeom prst="rect">
              <a:avLst/>
            </a:prstGeom>
          </p:spPr>
          <p:txBody>
            <a:bodyPr anchor="t" rtlCol="false" tIns="0" lIns="0" bIns="0" rIns="0">
              <a:spAutoFit/>
            </a:bodyPr>
            <a:lstStyle/>
            <a:p>
              <a:pPr algn="ctr">
                <a:lnSpc>
                  <a:spcPts val="4479"/>
                </a:lnSpc>
              </a:pPr>
            </a:p>
          </p:txBody>
        </p:sp>
      </p:grpSp>
      <p:sp>
        <p:nvSpPr>
          <p:cNvPr name="TextBox 13" id="13"/>
          <p:cNvSpPr txBox="true"/>
          <p:nvPr/>
        </p:nvSpPr>
        <p:spPr>
          <a:xfrm rot="0">
            <a:off x="3671147" y="3739256"/>
            <a:ext cx="2212880" cy="666470"/>
          </a:xfrm>
          <a:prstGeom prst="rect">
            <a:avLst/>
          </a:prstGeom>
        </p:spPr>
        <p:txBody>
          <a:bodyPr anchor="t" rtlCol="false" tIns="0" lIns="0" bIns="0" rIns="0">
            <a:spAutoFit/>
          </a:bodyPr>
          <a:lstStyle/>
          <a:p>
            <a:pPr algn="ctr">
              <a:lnSpc>
                <a:spcPts val="4711"/>
              </a:lnSpc>
              <a:spcBef>
                <a:spcPct val="0"/>
              </a:spcBef>
            </a:pPr>
            <a:r>
              <a:rPr lang="en-US" b="true" sz="3799">
                <a:solidFill>
                  <a:srgbClr val="FFFFFF"/>
                </a:solidFill>
                <a:latin typeface="Calibri (MS) Bold"/>
                <a:ea typeface="Calibri (MS) Bold"/>
                <a:cs typeface="Calibri (MS) Bold"/>
                <a:sym typeface="Calibri (MS) Bold"/>
              </a:rPr>
              <a:t>Basi</a:t>
            </a:r>
            <a:r>
              <a:rPr lang="en-US" b="true" sz="3799">
                <a:solidFill>
                  <a:srgbClr val="FFFFFF"/>
                </a:solidFill>
                <a:latin typeface="Calibri (MS) Bold"/>
                <a:ea typeface="Calibri (MS) Bold"/>
                <a:cs typeface="Calibri (MS) Bold"/>
                <a:sym typeface="Calibri (MS) Bold"/>
              </a:rPr>
              <a:t>c Block</a:t>
            </a:r>
          </a:p>
        </p:txBody>
      </p:sp>
      <p:sp>
        <p:nvSpPr>
          <p:cNvPr name="Freeform 14" id="14"/>
          <p:cNvSpPr/>
          <p:nvPr/>
        </p:nvSpPr>
        <p:spPr>
          <a:xfrm flipH="false" flipV="false" rot="0">
            <a:off x="2777862" y="5565955"/>
            <a:ext cx="4090233" cy="3114874"/>
          </a:xfrm>
          <a:custGeom>
            <a:avLst/>
            <a:gdLst/>
            <a:ahLst/>
            <a:cxnLst/>
            <a:rect r="r" b="b" t="t" l="l"/>
            <a:pathLst>
              <a:path h="3114874" w="4090233">
                <a:moveTo>
                  <a:pt x="0" y="0"/>
                </a:moveTo>
                <a:lnTo>
                  <a:pt x="4090234" y="0"/>
                </a:lnTo>
                <a:lnTo>
                  <a:pt x="4090234" y="3114873"/>
                </a:lnTo>
                <a:lnTo>
                  <a:pt x="0" y="3114873"/>
                </a:lnTo>
                <a:lnTo>
                  <a:pt x="0" y="0"/>
                </a:lnTo>
                <a:close/>
              </a:path>
            </a:pathLst>
          </a:custGeom>
          <a:blipFill>
            <a:blip r:embed="rId8"/>
            <a:stretch>
              <a:fillRect l="-939" t="0" r="-939" b="0"/>
            </a:stretch>
          </a:blipFill>
        </p:spPr>
      </p:sp>
      <p:sp>
        <p:nvSpPr>
          <p:cNvPr name="Freeform 15" id="15"/>
          <p:cNvSpPr/>
          <p:nvPr/>
        </p:nvSpPr>
        <p:spPr>
          <a:xfrm flipH="false" flipV="false" rot="0">
            <a:off x="2777862" y="5565955"/>
            <a:ext cx="4090233" cy="3114874"/>
          </a:xfrm>
          <a:custGeom>
            <a:avLst/>
            <a:gdLst/>
            <a:ahLst/>
            <a:cxnLst/>
            <a:rect r="r" b="b" t="t" l="l"/>
            <a:pathLst>
              <a:path h="3114874" w="4090233">
                <a:moveTo>
                  <a:pt x="0" y="0"/>
                </a:moveTo>
                <a:lnTo>
                  <a:pt x="4090234" y="0"/>
                </a:lnTo>
                <a:lnTo>
                  <a:pt x="4090234" y="3114873"/>
                </a:lnTo>
                <a:lnTo>
                  <a:pt x="0" y="3114873"/>
                </a:lnTo>
                <a:lnTo>
                  <a:pt x="0" y="0"/>
                </a:lnTo>
                <a:close/>
              </a:path>
            </a:pathLst>
          </a:custGeom>
          <a:blipFill>
            <a:blip r:embed="rId8"/>
            <a:stretch>
              <a:fillRect l="-939" t="0" r="-939" b="0"/>
            </a:stretch>
          </a:blipFill>
        </p:spPr>
      </p:sp>
      <p:sp>
        <p:nvSpPr>
          <p:cNvPr name="Freeform 16" id="16"/>
          <p:cNvSpPr/>
          <p:nvPr/>
        </p:nvSpPr>
        <p:spPr>
          <a:xfrm flipH="false" flipV="false" rot="0">
            <a:off x="2777862" y="5565955"/>
            <a:ext cx="4090233" cy="3114874"/>
          </a:xfrm>
          <a:custGeom>
            <a:avLst/>
            <a:gdLst/>
            <a:ahLst/>
            <a:cxnLst/>
            <a:rect r="r" b="b" t="t" l="l"/>
            <a:pathLst>
              <a:path h="3114874" w="4090233">
                <a:moveTo>
                  <a:pt x="0" y="0"/>
                </a:moveTo>
                <a:lnTo>
                  <a:pt x="4090234" y="0"/>
                </a:lnTo>
                <a:lnTo>
                  <a:pt x="4090234" y="3114873"/>
                </a:lnTo>
                <a:lnTo>
                  <a:pt x="0" y="3114873"/>
                </a:lnTo>
                <a:lnTo>
                  <a:pt x="0" y="0"/>
                </a:lnTo>
                <a:close/>
              </a:path>
            </a:pathLst>
          </a:custGeom>
          <a:blipFill>
            <a:blip r:embed="rId8"/>
            <a:stretch>
              <a:fillRect l="-939" t="0" r="-939"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212982" y="1028700"/>
            <a:ext cx="14819871" cy="8225028"/>
          </a:xfrm>
          <a:custGeom>
            <a:avLst/>
            <a:gdLst/>
            <a:ahLst/>
            <a:cxnLst/>
            <a:rect r="r" b="b" t="t" l="l"/>
            <a:pathLst>
              <a:path h="8225028" w="14819871">
                <a:moveTo>
                  <a:pt x="0" y="0"/>
                </a:moveTo>
                <a:lnTo>
                  <a:pt x="14819871" y="0"/>
                </a:lnTo>
                <a:lnTo>
                  <a:pt x="14819871" y="8225028"/>
                </a:lnTo>
                <a:lnTo>
                  <a:pt x="0" y="8225028"/>
                </a:lnTo>
                <a:lnTo>
                  <a:pt x="0" y="0"/>
                </a:lnTo>
                <a:close/>
              </a:path>
            </a:pathLst>
          </a:custGeom>
          <a:blipFill>
            <a:blip r:embed="rId7"/>
            <a:stretch>
              <a:fillRect l="0" t="0" r="0" b="0"/>
            </a:stretch>
          </a:blipFill>
        </p:spPr>
      </p:sp>
      <p:sp>
        <p:nvSpPr>
          <p:cNvPr name="Freeform 10" id="10"/>
          <p:cNvSpPr/>
          <p:nvPr/>
        </p:nvSpPr>
        <p:spPr>
          <a:xfrm flipH="false" flipV="false" rot="0">
            <a:off x="2994215" y="3700772"/>
            <a:ext cx="5342629" cy="3993615"/>
          </a:xfrm>
          <a:custGeom>
            <a:avLst/>
            <a:gdLst/>
            <a:ahLst/>
            <a:cxnLst/>
            <a:rect r="r" b="b" t="t" l="l"/>
            <a:pathLst>
              <a:path h="3993615" w="5342629">
                <a:moveTo>
                  <a:pt x="0" y="0"/>
                </a:moveTo>
                <a:lnTo>
                  <a:pt x="5342629" y="0"/>
                </a:lnTo>
                <a:lnTo>
                  <a:pt x="5342629" y="3993615"/>
                </a:lnTo>
                <a:lnTo>
                  <a:pt x="0" y="3993615"/>
                </a:lnTo>
                <a:lnTo>
                  <a:pt x="0" y="0"/>
                </a:lnTo>
                <a:close/>
              </a:path>
            </a:pathLst>
          </a:custGeom>
          <a:blipFill>
            <a:blip r:embed="rId8"/>
            <a:stretch>
              <a:fillRect l="0" t="0" r="0" b="0"/>
            </a:stretch>
          </a:blipFill>
        </p:spPr>
      </p:sp>
      <p:sp>
        <p:nvSpPr>
          <p:cNvPr name="TextBox 11" id="11"/>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2" id="12"/>
          <p:cNvSpPr/>
          <p:nvPr/>
        </p:nvSpPr>
        <p:spPr>
          <a:xfrm flipH="false" flipV="false" rot="0">
            <a:off x="2994215" y="3700772"/>
            <a:ext cx="5342629" cy="3993615"/>
          </a:xfrm>
          <a:custGeom>
            <a:avLst/>
            <a:gdLst/>
            <a:ahLst/>
            <a:cxnLst/>
            <a:rect r="r" b="b" t="t" l="l"/>
            <a:pathLst>
              <a:path h="3993615" w="5342629">
                <a:moveTo>
                  <a:pt x="0" y="0"/>
                </a:moveTo>
                <a:lnTo>
                  <a:pt x="5342629" y="0"/>
                </a:lnTo>
                <a:lnTo>
                  <a:pt x="5342629" y="3993615"/>
                </a:lnTo>
                <a:lnTo>
                  <a:pt x="0" y="3993615"/>
                </a:lnTo>
                <a:lnTo>
                  <a:pt x="0" y="0"/>
                </a:lnTo>
                <a:close/>
              </a:path>
            </a:pathLst>
          </a:custGeom>
          <a:blipFill>
            <a:blip r:embed="rId8"/>
            <a:stretch>
              <a:fillRect l="0" t="0" r="0" b="0"/>
            </a:stretch>
          </a:blipFill>
        </p:spPr>
      </p:sp>
      <p:sp>
        <p:nvSpPr>
          <p:cNvPr name="Freeform 13" id="13"/>
          <p:cNvSpPr/>
          <p:nvPr/>
        </p:nvSpPr>
        <p:spPr>
          <a:xfrm flipH="false" flipV="false" rot="0">
            <a:off x="2994215" y="3700772"/>
            <a:ext cx="5342629" cy="3993615"/>
          </a:xfrm>
          <a:custGeom>
            <a:avLst/>
            <a:gdLst/>
            <a:ahLst/>
            <a:cxnLst/>
            <a:rect r="r" b="b" t="t" l="l"/>
            <a:pathLst>
              <a:path h="3993615" w="5342629">
                <a:moveTo>
                  <a:pt x="0" y="0"/>
                </a:moveTo>
                <a:lnTo>
                  <a:pt x="5342629" y="0"/>
                </a:lnTo>
                <a:lnTo>
                  <a:pt x="5342629" y="3993615"/>
                </a:lnTo>
                <a:lnTo>
                  <a:pt x="0" y="3993615"/>
                </a:lnTo>
                <a:lnTo>
                  <a:pt x="0" y="0"/>
                </a:lnTo>
                <a:close/>
              </a:path>
            </a:pathLst>
          </a:custGeom>
          <a:blipFill>
            <a:blip r:embed="rId8"/>
            <a:stretch>
              <a:fillRect l="0" t="0" r="0" b="0"/>
            </a:stretch>
          </a:blipFill>
        </p:spPr>
      </p:sp>
      <p:sp>
        <p:nvSpPr>
          <p:cNvPr name="Freeform 14" id="14"/>
          <p:cNvSpPr/>
          <p:nvPr/>
        </p:nvSpPr>
        <p:spPr>
          <a:xfrm flipH="false" flipV="false" rot="0">
            <a:off x="2212982" y="1033272"/>
            <a:ext cx="14819871" cy="8225028"/>
          </a:xfrm>
          <a:custGeom>
            <a:avLst/>
            <a:gdLst/>
            <a:ahLst/>
            <a:cxnLst/>
            <a:rect r="r" b="b" t="t" l="l"/>
            <a:pathLst>
              <a:path h="8225028" w="14819871">
                <a:moveTo>
                  <a:pt x="0" y="0"/>
                </a:moveTo>
                <a:lnTo>
                  <a:pt x="14819871" y="0"/>
                </a:lnTo>
                <a:lnTo>
                  <a:pt x="14819871" y="8225028"/>
                </a:lnTo>
                <a:lnTo>
                  <a:pt x="0" y="8225028"/>
                </a:lnTo>
                <a:lnTo>
                  <a:pt x="0" y="0"/>
                </a:lnTo>
                <a:close/>
              </a:path>
            </a:pathLst>
          </a:custGeom>
          <a:blipFill>
            <a:blip r:embed="rId7"/>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423691" y="1964791"/>
            <a:ext cx="14251731" cy="6288576"/>
          </a:xfrm>
          <a:custGeom>
            <a:avLst/>
            <a:gdLst/>
            <a:ahLst/>
            <a:cxnLst/>
            <a:rect r="r" b="b" t="t" l="l"/>
            <a:pathLst>
              <a:path h="6288576" w="14251731">
                <a:moveTo>
                  <a:pt x="0" y="0"/>
                </a:moveTo>
                <a:lnTo>
                  <a:pt x="14251730" y="0"/>
                </a:lnTo>
                <a:lnTo>
                  <a:pt x="14251730" y="6288576"/>
                </a:lnTo>
                <a:lnTo>
                  <a:pt x="0" y="6288576"/>
                </a:lnTo>
                <a:lnTo>
                  <a:pt x="0" y="0"/>
                </a:lnTo>
                <a:close/>
              </a:path>
            </a:pathLst>
          </a:custGeom>
          <a:blipFill>
            <a:blip r:embed="rId7"/>
            <a:stretch>
              <a:fillRect l="0" t="0" r="0" b="0"/>
            </a:stretch>
          </a:blipFill>
        </p:spPr>
      </p:sp>
      <p:sp>
        <p:nvSpPr>
          <p:cNvPr name="Freeform 10" id="10"/>
          <p:cNvSpPr/>
          <p:nvPr/>
        </p:nvSpPr>
        <p:spPr>
          <a:xfrm flipH="false" flipV="false" rot="0">
            <a:off x="2984690" y="3710297"/>
            <a:ext cx="5342629" cy="3993615"/>
          </a:xfrm>
          <a:custGeom>
            <a:avLst/>
            <a:gdLst/>
            <a:ahLst/>
            <a:cxnLst/>
            <a:rect r="r" b="b" t="t" l="l"/>
            <a:pathLst>
              <a:path h="3993615" w="5342629">
                <a:moveTo>
                  <a:pt x="0" y="0"/>
                </a:moveTo>
                <a:lnTo>
                  <a:pt x="5342629" y="0"/>
                </a:lnTo>
                <a:lnTo>
                  <a:pt x="5342629" y="3993615"/>
                </a:lnTo>
                <a:lnTo>
                  <a:pt x="0" y="3993615"/>
                </a:lnTo>
                <a:lnTo>
                  <a:pt x="0" y="0"/>
                </a:lnTo>
                <a:close/>
              </a:path>
            </a:pathLst>
          </a:custGeom>
          <a:blipFill>
            <a:blip r:embed="rId8"/>
            <a:stretch>
              <a:fillRect l="0" t="0" r="0" b="0"/>
            </a:stretch>
          </a:blipFill>
        </p:spPr>
      </p:sp>
      <p:sp>
        <p:nvSpPr>
          <p:cNvPr name="TextBox 11" id="11"/>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2" id="12"/>
          <p:cNvSpPr/>
          <p:nvPr/>
        </p:nvSpPr>
        <p:spPr>
          <a:xfrm flipH="false" flipV="false" rot="0">
            <a:off x="2423691" y="1964791"/>
            <a:ext cx="14251731" cy="6288576"/>
          </a:xfrm>
          <a:custGeom>
            <a:avLst/>
            <a:gdLst/>
            <a:ahLst/>
            <a:cxnLst/>
            <a:rect r="r" b="b" t="t" l="l"/>
            <a:pathLst>
              <a:path h="6288576" w="14251731">
                <a:moveTo>
                  <a:pt x="0" y="0"/>
                </a:moveTo>
                <a:lnTo>
                  <a:pt x="14251730" y="0"/>
                </a:lnTo>
                <a:lnTo>
                  <a:pt x="14251730" y="6288576"/>
                </a:lnTo>
                <a:lnTo>
                  <a:pt x="0" y="6288576"/>
                </a:lnTo>
                <a:lnTo>
                  <a:pt x="0" y="0"/>
                </a:lnTo>
                <a:close/>
              </a:path>
            </a:pathLst>
          </a:custGeom>
          <a:blipFill>
            <a:blip r:embed="rId7"/>
            <a:stretch>
              <a:fillRect l="0" t="0" r="0" b="0"/>
            </a:stretch>
          </a:blipFill>
        </p:spPr>
      </p:sp>
      <p:sp>
        <p:nvSpPr>
          <p:cNvPr name="Freeform 13" id="13"/>
          <p:cNvSpPr/>
          <p:nvPr/>
        </p:nvSpPr>
        <p:spPr>
          <a:xfrm flipH="false" flipV="false" rot="0">
            <a:off x="2423691" y="1964791"/>
            <a:ext cx="14251731" cy="6288576"/>
          </a:xfrm>
          <a:custGeom>
            <a:avLst/>
            <a:gdLst/>
            <a:ahLst/>
            <a:cxnLst/>
            <a:rect r="r" b="b" t="t" l="l"/>
            <a:pathLst>
              <a:path h="6288576" w="14251731">
                <a:moveTo>
                  <a:pt x="0" y="0"/>
                </a:moveTo>
                <a:lnTo>
                  <a:pt x="14251730" y="0"/>
                </a:lnTo>
                <a:lnTo>
                  <a:pt x="14251730" y="6288576"/>
                </a:lnTo>
                <a:lnTo>
                  <a:pt x="0" y="6288576"/>
                </a:lnTo>
                <a:lnTo>
                  <a:pt x="0" y="0"/>
                </a:lnTo>
                <a:close/>
              </a:path>
            </a:pathLst>
          </a:custGeom>
          <a:blipFill>
            <a:blip r:embed="rId7"/>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528369" y="1607742"/>
            <a:ext cx="14298957" cy="7157426"/>
          </a:xfrm>
          <a:custGeom>
            <a:avLst/>
            <a:gdLst/>
            <a:ahLst/>
            <a:cxnLst/>
            <a:rect r="r" b="b" t="t" l="l"/>
            <a:pathLst>
              <a:path h="7157426" w="14298957">
                <a:moveTo>
                  <a:pt x="0" y="0"/>
                </a:moveTo>
                <a:lnTo>
                  <a:pt x="14298957" y="0"/>
                </a:lnTo>
                <a:lnTo>
                  <a:pt x="14298957" y="7157426"/>
                </a:lnTo>
                <a:lnTo>
                  <a:pt x="0" y="7157426"/>
                </a:lnTo>
                <a:lnTo>
                  <a:pt x="0" y="0"/>
                </a:lnTo>
                <a:close/>
              </a:path>
            </a:pathLst>
          </a:custGeom>
          <a:blipFill>
            <a:blip r:embed="rId7"/>
            <a:stretch>
              <a:fillRect l="0" t="-1567" r="0" b="-1567"/>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3011840" y="3753590"/>
            <a:ext cx="5342629" cy="3993615"/>
          </a:xfrm>
          <a:custGeom>
            <a:avLst/>
            <a:gdLst/>
            <a:ahLst/>
            <a:cxnLst/>
            <a:rect r="r" b="b" t="t" l="l"/>
            <a:pathLst>
              <a:path h="3993615" w="5342629">
                <a:moveTo>
                  <a:pt x="0" y="0"/>
                </a:moveTo>
                <a:lnTo>
                  <a:pt x="5342628" y="0"/>
                </a:lnTo>
                <a:lnTo>
                  <a:pt x="5342628" y="3993615"/>
                </a:lnTo>
                <a:lnTo>
                  <a:pt x="0" y="3993615"/>
                </a:lnTo>
                <a:lnTo>
                  <a:pt x="0" y="0"/>
                </a:lnTo>
                <a:close/>
              </a:path>
            </a:pathLst>
          </a:custGeom>
          <a:blipFill>
            <a:blip r:embed="rId8"/>
            <a:stretch>
              <a:fillRect l="0" t="0" r="0" b="0"/>
            </a:stretch>
          </a:blipFill>
        </p:spPr>
      </p:sp>
      <p:sp>
        <p:nvSpPr>
          <p:cNvPr name="Freeform 12" id="12"/>
          <p:cNvSpPr/>
          <p:nvPr/>
        </p:nvSpPr>
        <p:spPr>
          <a:xfrm flipH="false" flipV="false" rot="0">
            <a:off x="3011840" y="3753590"/>
            <a:ext cx="5342629" cy="3993615"/>
          </a:xfrm>
          <a:custGeom>
            <a:avLst/>
            <a:gdLst/>
            <a:ahLst/>
            <a:cxnLst/>
            <a:rect r="r" b="b" t="t" l="l"/>
            <a:pathLst>
              <a:path h="3993615" w="5342629">
                <a:moveTo>
                  <a:pt x="0" y="0"/>
                </a:moveTo>
                <a:lnTo>
                  <a:pt x="5342628" y="0"/>
                </a:lnTo>
                <a:lnTo>
                  <a:pt x="5342628" y="3993615"/>
                </a:lnTo>
                <a:lnTo>
                  <a:pt x="0" y="3993615"/>
                </a:lnTo>
                <a:lnTo>
                  <a:pt x="0" y="0"/>
                </a:lnTo>
                <a:close/>
              </a:path>
            </a:pathLst>
          </a:custGeom>
          <a:blipFill>
            <a:blip r:embed="rId8"/>
            <a:stretch>
              <a:fillRect l="0" t="0" r="0" b="0"/>
            </a:stretch>
          </a:blipFill>
        </p:spPr>
      </p:sp>
      <p:sp>
        <p:nvSpPr>
          <p:cNvPr name="Freeform 13" id="13"/>
          <p:cNvSpPr/>
          <p:nvPr/>
        </p:nvSpPr>
        <p:spPr>
          <a:xfrm flipH="false" flipV="false" rot="0">
            <a:off x="3011840" y="3753590"/>
            <a:ext cx="5342629" cy="3993615"/>
          </a:xfrm>
          <a:custGeom>
            <a:avLst/>
            <a:gdLst/>
            <a:ahLst/>
            <a:cxnLst/>
            <a:rect r="r" b="b" t="t" l="l"/>
            <a:pathLst>
              <a:path h="3993615" w="5342629">
                <a:moveTo>
                  <a:pt x="0" y="0"/>
                </a:moveTo>
                <a:lnTo>
                  <a:pt x="5342628" y="0"/>
                </a:lnTo>
                <a:lnTo>
                  <a:pt x="5342628" y="3993615"/>
                </a:lnTo>
                <a:lnTo>
                  <a:pt x="0" y="3993615"/>
                </a:lnTo>
                <a:lnTo>
                  <a:pt x="0" y="0"/>
                </a:lnTo>
                <a:close/>
              </a:path>
            </a:pathLst>
          </a:custGeom>
          <a:blipFill>
            <a:blip r:embed="rId8"/>
            <a:stretch>
              <a:fillRect l="0" t="0" r="0" b="0"/>
            </a:stretch>
          </a:blipFill>
        </p:spPr>
      </p:sp>
      <p:sp>
        <p:nvSpPr>
          <p:cNvPr name="Freeform 14" id="14"/>
          <p:cNvSpPr/>
          <p:nvPr/>
        </p:nvSpPr>
        <p:spPr>
          <a:xfrm flipH="false" flipV="false" rot="0">
            <a:off x="3011840" y="3753590"/>
            <a:ext cx="5342629" cy="3993615"/>
          </a:xfrm>
          <a:custGeom>
            <a:avLst/>
            <a:gdLst/>
            <a:ahLst/>
            <a:cxnLst/>
            <a:rect r="r" b="b" t="t" l="l"/>
            <a:pathLst>
              <a:path h="3993615" w="5342629">
                <a:moveTo>
                  <a:pt x="0" y="0"/>
                </a:moveTo>
                <a:lnTo>
                  <a:pt x="5342628" y="0"/>
                </a:lnTo>
                <a:lnTo>
                  <a:pt x="5342628" y="3993615"/>
                </a:lnTo>
                <a:lnTo>
                  <a:pt x="0" y="3993615"/>
                </a:lnTo>
                <a:lnTo>
                  <a:pt x="0" y="0"/>
                </a:lnTo>
                <a:close/>
              </a:path>
            </a:pathLst>
          </a:custGeom>
          <a:blipFill>
            <a:blip r:embed="rId8"/>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487138" y="1669499"/>
            <a:ext cx="14057367" cy="7095669"/>
          </a:xfrm>
          <a:custGeom>
            <a:avLst/>
            <a:gdLst/>
            <a:ahLst/>
            <a:cxnLst/>
            <a:rect r="r" b="b" t="t" l="l"/>
            <a:pathLst>
              <a:path h="7095669" w="14057367">
                <a:moveTo>
                  <a:pt x="0" y="0"/>
                </a:moveTo>
                <a:lnTo>
                  <a:pt x="14057368" y="0"/>
                </a:lnTo>
                <a:lnTo>
                  <a:pt x="14057368" y="7095669"/>
                </a:lnTo>
                <a:lnTo>
                  <a:pt x="0" y="7095669"/>
                </a:lnTo>
                <a:lnTo>
                  <a:pt x="0" y="0"/>
                </a:lnTo>
                <a:close/>
              </a:path>
            </a:pathLst>
          </a:custGeom>
          <a:blipFill>
            <a:blip r:embed="rId7"/>
            <a:stretch>
              <a:fillRect l="0" t="-147" r="0" b="-147"/>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3026731" y="3789305"/>
            <a:ext cx="5284112" cy="3949873"/>
          </a:xfrm>
          <a:custGeom>
            <a:avLst/>
            <a:gdLst/>
            <a:ahLst/>
            <a:cxnLst/>
            <a:rect r="r" b="b" t="t" l="l"/>
            <a:pathLst>
              <a:path h="3949873" w="5284112">
                <a:moveTo>
                  <a:pt x="0" y="0"/>
                </a:moveTo>
                <a:lnTo>
                  <a:pt x="5284112" y="0"/>
                </a:lnTo>
                <a:lnTo>
                  <a:pt x="5284112" y="3949874"/>
                </a:lnTo>
                <a:lnTo>
                  <a:pt x="0" y="3949874"/>
                </a:lnTo>
                <a:lnTo>
                  <a:pt x="0" y="0"/>
                </a:lnTo>
                <a:close/>
              </a:path>
            </a:pathLst>
          </a:custGeom>
          <a:blipFill>
            <a:blip r:embed="rId8"/>
            <a:stretch>
              <a:fillRect l="0" t="0" r="0" b="0"/>
            </a:stretch>
          </a:blipFill>
        </p:spPr>
      </p:sp>
      <p:sp>
        <p:nvSpPr>
          <p:cNvPr name="Freeform 12" id="12"/>
          <p:cNvSpPr/>
          <p:nvPr/>
        </p:nvSpPr>
        <p:spPr>
          <a:xfrm flipH="false" flipV="false" rot="0">
            <a:off x="3026731" y="3789305"/>
            <a:ext cx="5284112" cy="3949873"/>
          </a:xfrm>
          <a:custGeom>
            <a:avLst/>
            <a:gdLst/>
            <a:ahLst/>
            <a:cxnLst/>
            <a:rect r="r" b="b" t="t" l="l"/>
            <a:pathLst>
              <a:path h="3949873" w="5284112">
                <a:moveTo>
                  <a:pt x="0" y="0"/>
                </a:moveTo>
                <a:lnTo>
                  <a:pt x="5284112" y="0"/>
                </a:lnTo>
                <a:lnTo>
                  <a:pt x="5284112" y="3949874"/>
                </a:lnTo>
                <a:lnTo>
                  <a:pt x="0" y="3949874"/>
                </a:lnTo>
                <a:lnTo>
                  <a:pt x="0" y="0"/>
                </a:lnTo>
                <a:close/>
              </a:path>
            </a:pathLst>
          </a:custGeom>
          <a:blipFill>
            <a:blip r:embed="rId8"/>
            <a:stretch>
              <a:fillRect l="0" t="0" r="0" b="0"/>
            </a:stretch>
          </a:blipFill>
        </p:spPr>
      </p:sp>
      <p:sp>
        <p:nvSpPr>
          <p:cNvPr name="Freeform 13" id="13"/>
          <p:cNvSpPr/>
          <p:nvPr/>
        </p:nvSpPr>
        <p:spPr>
          <a:xfrm flipH="false" flipV="false" rot="0">
            <a:off x="3026731" y="3789305"/>
            <a:ext cx="5284112" cy="3949873"/>
          </a:xfrm>
          <a:custGeom>
            <a:avLst/>
            <a:gdLst/>
            <a:ahLst/>
            <a:cxnLst/>
            <a:rect r="r" b="b" t="t" l="l"/>
            <a:pathLst>
              <a:path h="3949873" w="5284112">
                <a:moveTo>
                  <a:pt x="0" y="0"/>
                </a:moveTo>
                <a:lnTo>
                  <a:pt x="5284112" y="0"/>
                </a:lnTo>
                <a:lnTo>
                  <a:pt x="5284112" y="3949874"/>
                </a:lnTo>
                <a:lnTo>
                  <a:pt x="0" y="3949874"/>
                </a:lnTo>
                <a:lnTo>
                  <a:pt x="0" y="0"/>
                </a:lnTo>
                <a:close/>
              </a:path>
            </a:pathLst>
          </a:custGeom>
          <a:blipFill>
            <a:blip r:embed="rId8"/>
            <a:stretch>
              <a:fillRect l="0" t="0" r="0" b="0"/>
            </a:stretch>
          </a:blipFill>
        </p:spPr>
      </p:sp>
      <p:sp>
        <p:nvSpPr>
          <p:cNvPr name="Freeform 14" id="14"/>
          <p:cNvSpPr/>
          <p:nvPr/>
        </p:nvSpPr>
        <p:spPr>
          <a:xfrm flipH="false" flipV="false" rot="0">
            <a:off x="3026731" y="3789305"/>
            <a:ext cx="5284112" cy="3949873"/>
          </a:xfrm>
          <a:custGeom>
            <a:avLst/>
            <a:gdLst/>
            <a:ahLst/>
            <a:cxnLst/>
            <a:rect r="r" b="b" t="t" l="l"/>
            <a:pathLst>
              <a:path h="3949873" w="5284112">
                <a:moveTo>
                  <a:pt x="0" y="0"/>
                </a:moveTo>
                <a:lnTo>
                  <a:pt x="5284112" y="0"/>
                </a:lnTo>
                <a:lnTo>
                  <a:pt x="5284112" y="3949874"/>
                </a:lnTo>
                <a:lnTo>
                  <a:pt x="0" y="3949874"/>
                </a:lnTo>
                <a:lnTo>
                  <a:pt x="0" y="0"/>
                </a:lnTo>
                <a:close/>
              </a:path>
            </a:pathLst>
          </a:custGeom>
          <a:blipFill>
            <a:blip r:embed="rId8"/>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915777" y="1000125"/>
            <a:ext cx="14428671" cy="8891669"/>
          </a:xfrm>
          <a:custGeom>
            <a:avLst/>
            <a:gdLst/>
            <a:ahLst/>
            <a:cxnLst/>
            <a:rect r="r" b="b" t="t" l="l"/>
            <a:pathLst>
              <a:path h="8891669" w="14428671">
                <a:moveTo>
                  <a:pt x="0" y="0"/>
                </a:moveTo>
                <a:lnTo>
                  <a:pt x="14428671" y="0"/>
                </a:lnTo>
                <a:lnTo>
                  <a:pt x="14428671" y="8891669"/>
                </a:lnTo>
                <a:lnTo>
                  <a:pt x="0" y="8891669"/>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1906252" y="1000125"/>
            <a:ext cx="14428671" cy="8891669"/>
          </a:xfrm>
          <a:custGeom>
            <a:avLst/>
            <a:gdLst/>
            <a:ahLst/>
            <a:cxnLst/>
            <a:rect r="r" b="b" t="t" l="l"/>
            <a:pathLst>
              <a:path h="8891669" w="14428671">
                <a:moveTo>
                  <a:pt x="0" y="0"/>
                </a:moveTo>
                <a:lnTo>
                  <a:pt x="14428671" y="0"/>
                </a:lnTo>
                <a:lnTo>
                  <a:pt x="14428671" y="8891669"/>
                </a:lnTo>
                <a:lnTo>
                  <a:pt x="0" y="8891669"/>
                </a:lnTo>
                <a:lnTo>
                  <a:pt x="0" y="0"/>
                </a:lnTo>
                <a:close/>
              </a:path>
            </a:pathLst>
          </a:custGeom>
          <a:blipFill>
            <a:blip r:embed="rId7"/>
            <a:stretch>
              <a:fillRect l="0" t="0" r="0" b="0"/>
            </a:stretch>
          </a:blipFill>
        </p:spPr>
      </p:sp>
      <p:sp>
        <p:nvSpPr>
          <p:cNvPr name="Freeform 12" id="12"/>
          <p:cNvSpPr/>
          <p:nvPr/>
        </p:nvSpPr>
        <p:spPr>
          <a:xfrm flipH="false" flipV="false" rot="0">
            <a:off x="1906252" y="1000125"/>
            <a:ext cx="14428671" cy="8891669"/>
          </a:xfrm>
          <a:custGeom>
            <a:avLst/>
            <a:gdLst/>
            <a:ahLst/>
            <a:cxnLst/>
            <a:rect r="r" b="b" t="t" l="l"/>
            <a:pathLst>
              <a:path h="8891669" w="14428671">
                <a:moveTo>
                  <a:pt x="0" y="0"/>
                </a:moveTo>
                <a:lnTo>
                  <a:pt x="14428671" y="0"/>
                </a:lnTo>
                <a:lnTo>
                  <a:pt x="14428671" y="8891669"/>
                </a:lnTo>
                <a:lnTo>
                  <a:pt x="0" y="8891669"/>
                </a:lnTo>
                <a:lnTo>
                  <a:pt x="0" y="0"/>
                </a:lnTo>
                <a:close/>
              </a:path>
            </a:pathLst>
          </a:custGeom>
          <a:blipFill>
            <a:blip r:embed="rId7"/>
            <a:stretch>
              <a:fillRect l="0" t="0" r="0" b="0"/>
            </a:stretch>
          </a:blipFill>
        </p:spPr>
      </p:sp>
      <p:sp>
        <p:nvSpPr>
          <p:cNvPr name="Freeform 13" id="13"/>
          <p:cNvSpPr/>
          <p:nvPr/>
        </p:nvSpPr>
        <p:spPr>
          <a:xfrm flipH="false" flipV="false" rot="0">
            <a:off x="1906252" y="1000125"/>
            <a:ext cx="14428671" cy="8891669"/>
          </a:xfrm>
          <a:custGeom>
            <a:avLst/>
            <a:gdLst/>
            <a:ahLst/>
            <a:cxnLst/>
            <a:rect r="r" b="b" t="t" l="l"/>
            <a:pathLst>
              <a:path h="8891669" w="14428671">
                <a:moveTo>
                  <a:pt x="0" y="0"/>
                </a:moveTo>
                <a:lnTo>
                  <a:pt x="14428671" y="0"/>
                </a:lnTo>
                <a:lnTo>
                  <a:pt x="14428671" y="8891669"/>
                </a:lnTo>
                <a:lnTo>
                  <a:pt x="0" y="8891669"/>
                </a:lnTo>
                <a:lnTo>
                  <a:pt x="0" y="0"/>
                </a:lnTo>
                <a:close/>
              </a:path>
            </a:pathLst>
          </a:custGeom>
          <a:blipFill>
            <a:blip r:embed="rId7"/>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082354" y="1010370"/>
            <a:ext cx="13702375" cy="8358449"/>
          </a:xfrm>
          <a:custGeom>
            <a:avLst/>
            <a:gdLst/>
            <a:ahLst/>
            <a:cxnLst/>
            <a:rect r="r" b="b" t="t" l="l"/>
            <a:pathLst>
              <a:path h="8358449" w="13702375">
                <a:moveTo>
                  <a:pt x="0" y="0"/>
                </a:moveTo>
                <a:lnTo>
                  <a:pt x="13702375" y="0"/>
                </a:lnTo>
                <a:lnTo>
                  <a:pt x="13702375" y="8358448"/>
                </a:lnTo>
                <a:lnTo>
                  <a:pt x="0" y="8358448"/>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3114946" y="1524200"/>
            <a:ext cx="12426781" cy="7238600"/>
          </a:xfrm>
          <a:custGeom>
            <a:avLst/>
            <a:gdLst/>
            <a:ahLst/>
            <a:cxnLst/>
            <a:rect r="r" b="b" t="t" l="l"/>
            <a:pathLst>
              <a:path h="7238600" w="12426781">
                <a:moveTo>
                  <a:pt x="0" y="0"/>
                </a:moveTo>
                <a:lnTo>
                  <a:pt x="12426781" y="0"/>
                </a:lnTo>
                <a:lnTo>
                  <a:pt x="12426781" y="7238600"/>
                </a:lnTo>
                <a:lnTo>
                  <a:pt x="0" y="7238600"/>
                </a:lnTo>
                <a:lnTo>
                  <a:pt x="0" y="0"/>
                </a:lnTo>
                <a:close/>
              </a:path>
            </a:pathLst>
          </a:custGeom>
          <a:blipFill>
            <a:blip r:embed="rId8"/>
            <a:stretch>
              <a:fillRect l="0" t="0" r="0" b="0"/>
            </a:stretch>
          </a:blipFill>
        </p:spPr>
      </p:sp>
      <p:sp>
        <p:nvSpPr>
          <p:cNvPr name="Freeform 12" id="12"/>
          <p:cNvSpPr/>
          <p:nvPr/>
        </p:nvSpPr>
        <p:spPr>
          <a:xfrm flipH="false" flipV="false" rot="0">
            <a:off x="3114946" y="1524200"/>
            <a:ext cx="12426781" cy="7238600"/>
          </a:xfrm>
          <a:custGeom>
            <a:avLst/>
            <a:gdLst/>
            <a:ahLst/>
            <a:cxnLst/>
            <a:rect r="r" b="b" t="t" l="l"/>
            <a:pathLst>
              <a:path h="7238600" w="12426781">
                <a:moveTo>
                  <a:pt x="0" y="0"/>
                </a:moveTo>
                <a:lnTo>
                  <a:pt x="12426781" y="0"/>
                </a:lnTo>
                <a:lnTo>
                  <a:pt x="12426781" y="7238600"/>
                </a:lnTo>
                <a:lnTo>
                  <a:pt x="0" y="7238600"/>
                </a:lnTo>
                <a:lnTo>
                  <a:pt x="0" y="0"/>
                </a:lnTo>
                <a:close/>
              </a:path>
            </a:pathLst>
          </a:custGeom>
          <a:blipFill>
            <a:blip r:embed="rId8"/>
            <a:stretch>
              <a:fillRect l="0" t="0" r="0" b="0"/>
            </a:stretch>
          </a:blipFill>
        </p:spPr>
      </p:sp>
      <p:sp>
        <p:nvSpPr>
          <p:cNvPr name="Freeform 13" id="13"/>
          <p:cNvSpPr/>
          <p:nvPr/>
        </p:nvSpPr>
        <p:spPr>
          <a:xfrm flipH="false" flipV="false" rot="0">
            <a:off x="3114946" y="1524200"/>
            <a:ext cx="12426781" cy="7238600"/>
          </a:xfrm>
          <a:custGeom>
            <a:avLst/>
            <a:gdLst/>
            <a:ahLst/>
            <a:cxnLst/>
            <a:rect r="r" b="b" t="t" l="l"/>
            <a:pathLst>
              <a:path h="7238600" w="12426781">
                <a:moveTo>
                  <a:pt x="0" y="0"/>
                </a:moveTo>
                <a:lnTo>
                  <a:pt x="12426781" y="0"/>
                </a:lnTo>
                <a:lnTo>
                  <a:pt x="12426781" y="7238600"/>
                </a:lnTo>
                <a:lnTo>
                  <a:pt x="0" y="7238600"/>
                </a:lnTo>
                <a:lnTo>
                  <a:pt x="0" y="0"/>
                </a:lnTo>
                <a:close/>
              </a:path>
            </a:pathLst>
          </a:custGeom>
          <a:blipFill>
            <a:blip r:embed="rId8"/>
            <a:stretch>
              <a:fillRect l="0" t="0" r="0" b="0"/>
            </a:stretch>
          </a:blipFill>
        </p:spPr>
      </p:sp>
      <p:sp>
        <p:nvSpPr>
          <p:cNvPr name="Freeform 14" id="14"/>
          <p:cNvSpPr/>
          <p:nvPr/>
        </p:nvSpPr>
        <p:spPr>
          <a:xfrm flipH="false" flipV="false" rot="0">
            <a:off x="3114946" y="1524200"/>
            <a:ext cx="12426781" cy="7238600"/>
          </a:xfrm>
          <a:custGeom>
            <a:avLst/>
            <a:gdLst/>
            <a:ahLst/>
            <a:cxnLst/>
            <a:rect r="r" b="b" t="t" l="l"/>
            <a:pathLst>
              <a:path h="7238600" w="12426781">
                <a:moveTo>
                  <a:pt x="0" y="0"/>
                </a:moveTo>
                <a:lnTo>
                  <a:pt x="12426781" y="0"/>
                </a:lnTo>
                <a:lnTo>
                  <a:pt x="12426781" y="7238600"/>
                </a:lnTo>
                <a:lnTo>
                  <a:pt x="0" y="7238600"/>
                </a:lnTo>
                <a:lnTo>
                  <a:pt x="0" y="0"/>
                </a:lnTo>
                <a:close/>
              </a:path>
            </a:pathLst>
          </a:custGeom>
          <a:blipFill>
            <a:blip r:embed="rId8"/>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5004642" y="-5184973"/>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971576" y="1309582"/>
            <a:ext cx="13865420" cy="7989949"/>
          </a:xfrm>
          <a:custGeom>
            <a:avLst/>
            <a:gdLst/>
            <a:ahLst/>
            <a:cxnLst/>
            <a:rect r="r" b="b" t="t" l="l"/>
            <a:pathLst>
              <a:path h="7989949" w="13865420">
                <a:moveTo>
                  <a:pt x="0" y="0"/>
                </a:moveTo>
                <a:lnTo>
                  <a:pt x="13865421" y="0"/>
                </a:lnTo>
                <a:lnTo>
                  <a:pt x="13865421" y="7989949"/>
                </a:lnTo>
                <a:lnTo>
                  <a:pt x="0" y="7989949"/>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1971576" y="1309582"/>
            <a:ext cx="13865420" cy="7989949"/>
          </a:xfrm>
          <a:custGeom>
            <a:avLst/>
            <a:gdLst/>
            <a:ahLst/>
            <a:cxnLst/>
            <a:rect r="r" b="b" t="t" l="l"/>
            <a:pathLst>
              <a:path h="7989949" w="13865420">
                <a:moveTo>
                  <a:pt x="0" y="0"/>
                </a:moveTo>
                <a:lnTo>
                  <a:pt x="13865421" y="0"/>
                </a:lnTo>
                <a:lnTo>
                  <a:pt x="13865421" y="7989949"/>
                </a:lnTo>
                <a:lnTo>
                  <a:pt x="0" y="7989949"/>
                </a:lnTo>
                <a:lnTo>
                  <a:pt x="0" y="0"/>
                </a:lnTo>
                <a:close/>
              </a:path>
            </a:pathLst>
          </a:custGeom>
          <a:blipFill>
            <a:blip r:embed="rId7"/>
            <a:stretch>
              <a:fillRect l="0" t="0" r="0" b="0"/>
            </a:stretch>
          </a:blipFill>
        </p:spPr>
      </p:sp>
      <p:sp>
        <p:nvSpPr>
          <p:cNvPr name="Freeform 12" id="12"/>
          <p:cNvSpPr/>
          <p:nvPr/>
        </p:nvSpPr>
        <p:spPr>
          <a:xfrm flipH="false" flipV="false" rot="0">
            <a:off x="1971576" y="1309582"/>
            <a:ext cx="13865420" cy="7989949"/>
          </a:xfrm>
          <a:custGeom>
            <a:avLst/>
            <a:gdLst/>
            <a:ahLst/>
            <a:cxnLst/>
            <a:rect r="r" b="b" t="t" l="l"/>
            <a:pathLst>
              <a:path h="7989949" w="13865420">
                <a:moveTo>
                  <a:pt x="0" y="0"/>
                </a:moveTo>
                <a:lnTo>
                  <a:pt x="13865421" y="0"/>
                </a:lnTo>
                <a:lnTo>
                  <a:pt x="13865421" y="7989949"/>
                </a:lnTo>
                <a:lnTo>
                  <a:pt x="0" y="7989949"/>
                </a:lnTo>
                <a:lnTo>
                  <a:pt x="0" y="0"/>
                </a:lnTo>
                <a:close/>
              </a:path>
            </a:pathLst>
          </a:custGeom>
          <a:blipFill>
            <a:blip r:embed="rId7"/>
            <a:stretch>
              <a:fillRect l="0" t="0" r="0" b="0"/>
            </a:stretch>
          </a:blipFill>
        </p:spPr>
      </p:sp>
      <p:sp>
        <p:nvSpPr>
          <p:cNvPr name="Freeform 13" id="13"/>
          <p:cNvSpPr/>
          <p:nvPr/>
        </p:nvSpPr>
        <p:spPr>
          <a:xfrm flipH="false" flipV="false" rot="0">
            <a:off x="1971576" y="1309582"/>
            <a:ext cx="13865420" cy="7989949"/>
          </a:xfrm>
          <a:custGeom>
            <a:avLst/>
            <a:gdLst/>
            <a:ahLst/>
            <a:cxnLst/>
            <a:rect r="r" b="b" t="t" l="l"/>
            <a:pathLst>
              <a:path h="7989949" w="13865420">
                <a:moveTo>
                  <a:pt x="0" y="0"/>
                </a:moveTo>
                <a:lnTo>
                  <a:pt x="13865421" y="0"/>
                </a:lnTo>
                <a:lnTo>
                  <a:pt x="13865421" y="7989949"/>
                </a:lnTo>
                <a:lnTo>
                  <a:pt x="0" y="7989949"/>
                </a:lnTo>
                <a:lnTo>
                  <a:pt x="0" y="0"/>
                </a:lnTo>
                <a:close/>
              </a:path>
            </a:pathLst>
          </a:custGeom>
          <a:blipFill>
            <a:blip r:embed="rId7"/>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043423" y="-5361958"/>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193195" y="965655"/>
            <a:ext cx="15283152" cy="8730501"/>
          </a:xfrm>
          <a:custGeom>
            <a:avLst/>
            <a:gdLst/>
            <a:ahLst/>
            <a:cxnLst/>
            <a:rect r="r" b="b" t="t" l="l"/>
            <a:pathLst>
              <a:path h="8730501" w="15283152">
                <a:moveTo>
                  <a:pt x="0" y="0"/>
                </a:moveTo>
                <a:lnTo>
                  <a:pt x="15283152" y="0"/>
                </a:lnTo>
                <a:lnTo>
                  <a:pt x="15283152" y="8730501"/>
                </a:lnTo>
                <a:lnTo>
                  <a:pt x="0" y="8730501"/>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1193195" y="965655"/>
            <a:ext cx="15283152" cy="8730501"/>
          </a:xfrm>
          <a:custGeom>
            <a:avLst/>
            <a:gdLst/>
            <a:ahLst/>
            <a:cxnLst/>
            <a:rect r="r" b="b" t="t" l="l"/>
            <a:pathLst>
              <a:path h="8730501" w="15283152">
                <a:moveTo>
                  <a:pt x="0" y="0"/>
                </a:moveTo>
                <a:lnTo>
                  <a:pt x="15283152" y="0"/>
                </a:lnTo>
                <a:lnTo>
                  <a:pt x="15283152" y="8730501"/>
                </a:lnTo>
                <a:lnTo>
                  <a:pt x="0" y="8730501"/>
                </a:lnTo>
                <a:lnTo>
                  <a:pt x="0" y="0"/>
                </a:lnTo>
                <a:close/>
              </a:path>
            </a:pathLst>
          </a:custGeom>
          <a:blipFill>
            <a:blip r:embed="rId7"/>
            <a:stretch>
              <a:fillRect l="0" t="0" r="0" b="0"/>
            </a:stretch>
          </a:blipFill>
        </p:spPr>
      </p:sp>
      <p:sp>
        <p:nvSpPr>
          <p:cNvPr name="Freeform 12" id="12"/>
          <p:cNvSpPr/>
          <p:nvPr/>
        </p:nvSpPr>
        <p:spPr>
          <a:xfrm flipH="false" flipV="false" rot="0">
            <a:off x="1193195" y="965655"/>
            <a:ext cx="15283152" cy="8730501"/>
          </a:xfrm>
          <a:custGeom>
            <a:avLst/>
            <a:gdLst/>
            <a:ahLst/>
            <a:cxnLst/>
            <a:rect r="r" b="b" t="t" l="l"/>
            <a:pathLst>
              <a:path h="8730501" w="15283152">
                <a:moveTo>
                  <a:pt x="0" y="0"/>
                </a:moveTo>
                <a:lnTo>
                  <a:pt x="15283152" y="0"/>
                </a:lnTo>
                <a:lnTo>
                  <a:pt x="15283152" y="8730501"/>
                </a:lnTo>
                <a:lnTo>
                  <a:pt x="0" y="8730501"/>
                </a:lnTo>
                <a:lnTo>
                  <a:pt x="0" y="0"/>
                </a:lnTo>
                <a:close/>
              </a:path>
            </a:pathLst>
          </a:custGeom>
          <a:blipFill>
            <a:blip r:embed="rId7"/>
            <a:stretch>
              <a:fillRect l="0" t="0" r="0" b="0"/>
            </a:stretch>
          </a:blipFill>
        </p:spPr>
      </p:sp>
      <p:sp>
        <p:nvSpPr>
          <p:cNvPr name="Freeform 13" id="13"/>
          <p:cNvSpPr/>
          <p:nvPr/>
        </p:nvSpPr>
        <p:spPr>
          <a:xfrm flipH="false" flipV="false" rot="0">
            <a:off x="1193195" y="965655"/>
            <a:ext cx="15283152" cy="8730501"/>
          </a:xfrm>
          <a:custGeom>
            <a:avLst/>
            <a:gdLst/>
            <a:ahLst/>
            <a:cxnLst/>
            <a:rect r="r" b="b" t="t" l="l"/>
            <a:pathLst>
              <a:path h="8730501" w="15283152">
                <a:moveTo>
                  <a:pt x="0" y="0"/>
                </a:moveTo>
                <a:lnTo>
                  <a:pt x="15283152" y="0"/>
                </a:lnTo>
                <a:lnTo>
                  <a:pt x="15283152" y="8730501"/>
                </a:lnTo>
                <a:lnTo>
                  <a:pt x="0" y="8730501"/>
                </a:lnTo>
                <a:lnTo>
                  <a:pt x="0" y="0"/>
                </a:lnTo>
                <a:close/>
              </a:path>
            </a:pathLst>
          </a:custGeom>
          <a:blipFill>
            <a:blip r:embed="rId7"/>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114631" y="1277148"/>
            <a:ext cx="13749869" cy="8078048"/>
          </a:xfrm>
          <a:custGeom>
            <a:avLst/>
            <a:gdLst/>
            <a:ahLst/>
            <a:cxnLst/>
            <a:rect r="r" b="b" t="t" l="l"/>
            <a:pathLst>
              <a:path h="8078048" w="13749869">
                <a:moveTo>
                  <a:pt x="0" y="0"/>
                </a:moveTo>
                <a:lnTo>
                  <a:pt x="13749869" y="0"/>
                </a:lnTo>
                <a:lnTo>
                  <a:pt x="13749869" y="8078048"/>
                </a:lnTo>
                <a:lnTo>
                  <a:pt x="0" y="8078048"/>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3137629" y="1584250"/>
            <a:ext cx="12401169" cy="7197143"/>
          </a:xfrm>
          <a:custGeom>
            <a:avLst/>
            <a:gdLst/>
            <a:ahLst/>
            <a:cxnLst/>
            <a:rect r="r" b="b" t="t" l="l"/>
            <a:pathLst>
              <a:path h="7197143" w="12401169">
                <a:moveTo>
                  <a:pt x="0" y="0"/>
                </a:moveTo>
                <a:lnTo>
                  <a:pt x="12401169" y="0"/>
                </a:lnTo>
                <a:lnTo>
                  <a:pt x="12401169" y="7197144"/>
                </a:lnTo>
                <a:lnTo>
                  <a:pt x="0" y="7197144"/>
                </a:lnTo>
                <a:lnTo>
                  <a:pt x="0" y="0"/>
                </a:lnTo>
                <a:close/>
              </a:path>
            </a:pathLst>
          </a:custGeom>
          <a:blipFill>
            <a:blip r:embed="rId8"/>
            <a:stretch>
              <a:fillRect l="0" t="-276" r="-183" b="-276"/>
            </a:stretch>
          </a:blipFill>
        </p:spPr>
      </p:sp>
      <p:sp>
        <p:nvSpPr>
          <p:cNvPr name="Freeform 12" id="12"/>
          <p:cNvSpPr/>
          <p:nvPr/>
        </p:nvSpPr>
        <p:spPr>
          <a:xfrm flipH="false" flipV="false" rot="0">
            <a:off x="3137629" y="1584250"/>
            <a:ext cx="12401169" cy="7197143"/>
          </a:xfrm>
          <a:custGeom>
            <a:avLst/>
            <a:gdLst/>
            <a:ahLst/>
            <a:cxnLst/>
            <a:rect r="r" b="b" t="t" l="l"/>
            <a:pathLst>
              <a:path h="7197143" w="12401169">
                <a:moveTo>
                  <a:pt x="0" y="0"/>
                </a:moveTo>
                <a:lnTo>
                  <a:pt x="12401169" y="0"/>
                </a:lnTo>
                <a:lnTo>
                  <a:pt x="12401169" y="7197144"/>
                </a:lnTo>
                <a:lnTo>
                  <a:pt x="0" y="7197144"/>
                </a:lnTo>
                <a:lnTo>
                  <a:pt x="0" y="0"/>
                </a:lnTo>
                <a:close/>
              </a:path>
            </a:pathLst>
          </a:custGeom>
          <a:blipFill>
            <a:blip r:embed="rId8"/>
            <a:stretch>
              <a:fillRect l="0" t="-276" r="-183" b="-276"/>
            </a:stretch>
          </a:blipFill>
        </p:spPr>
      </p:sp>
      <p:sp>
        <p:nvSpPr>
          <p:cNvPr name="Freeform 13" id="13"/>
          <p:cNvSpPr/>
          <p:nvPr/>
        </p:nvSpPr>
        <p:spPr>
          <a:xfrm flipH="false" flipV="false" rot="0">
            <a:off x="3137629" y="1584250"/>
            <a:ext cx="12401169" cy="7197143"/>
          </a:xfrm>
          <a:custGeom>
            <a:avLst/>
            <a:gdLst/>
            <a:ahLst/>
            <a:cxnLst/>
            <a:rect r="r" b="b" t="t" l="l"/>
            <a:pathLst>
              <a:path h="7197143" w="12401169">
                <a:moveTo>
                  <a:pt x="0" y="0"/>
                </a:moveTo>
                <a:lnTo>
                  <a:pt x="12401169" y="0"/>
                </a:lnTo>
                <a:lnTo>
                  <a:pt x="12401169" y="7197144"/>
                </a:lnTo>
                <a:lnTo>
                  <a:pt x="0" y="7197144"/>
                </a:lnTo>
                <a:lnTo>
                  <a:pt x="0" y="0"/>
                </a:lnTo>
                <a:close/>
              </a:path>
            </a:pathLst>
          </a:custGeom>
          <a:blipFill>
            <a:blip r:embed="rId8"/>
            <a:stretch>
              <a:fillRect l="0" t="-276" r="-183" b="-276"/>
            </a:stretch>
          </a:blipFill>
        </p:spPr>
      </p:sp>
      <p:sp>
        <p:nvSpPr>
          <p:cNvPr name="Freeform 14" id="14"/>
          <p:cNvSpPr/>
          <p:nvPr/>
        </p:nvSpPr>
        <p:spPr>
          <a:xfrm flipH="false" flipV="false" rot="0">
            <a:off x="3137629" y="1584250"/>
            <a:ext cx="12401169" cy="7197143"/>
          </a:xfrm>
          <a:custGeom>
            <a:avLst/>
            <a:gdLst/>
            <a:ahLst/>
            <a:cxnLst/>
            <a:rect r="r" b="b" t="t" l="l"/>
            <a:pathLst>
              <a:path h="7197143" w="12401169">
                <a:moveTo>
                  <a:pt x="0" y="0"/>
                </a:moveTo>
                <a:lnTo>
                  <a:pt x="12401169" y="0"/>
                </a:lnTo>
                <a:lnTo>
                  <a:pt x="12401169" y="7197144"/>
                </a:lnTo>
                <a:lnTo>
                  <a:pt x="0" y="7197144"/>
                </a:lnTo>
                <a:lnTo>
                  <a:pt x="0" y="0"/>
                </a:lnTo>
                <a:close/>
              </a:path>
            </a:pathLst>
          </a:custGeom>
          <a:blipFill>
            <a:blip r:embed="rId8"/>
            <a:stretch>
              <a:fillRect l="0" t="-276" r="-183" b="-276"/>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905481" y="-5686759"/>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4773483" y="1028700"/>
            <a:ext cx="8741034" cy="1993798"/>
            <a:chOff x="0" y="0"/>
            <a:chExt cx="11654711" cy="2658397"/>
          </a:xfrm>
        </p:grpSpPr>
        <p:sp>
          <p:nvSpPr>
            <p:cNvPr name="TextBox 8" id="8"/>
            <p:cNvSpPr txBox="true"/>
            <p:nvPr/>
          </p:nvSpPr>
          <p:spPr>
            <a:xfrm rot="0">
              <a:off x="0" y="-28575"/>
              <a:ext cx="11654711" cy="14911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Uses of polar code</a:t>
              </a:r>
            </a:p>
          </p:txBody>
        </p:sp>
        <p:sp>
          <p:nvSpPr>
            <p:cNvPr name="TextBox 9" id="9"/>
            <p:cNvSpPr txBox="true"/>
            <p:nvPr/>
          </p:nvSpPr>
          <p:spPr>
            <a:xfrm rot="0">
              <a:off x="0" y="1884120"/>
              <a:ext cx="11654711" cy="774277"/>
            </a:xfrm>
            <a:prstGeom prst="rect">
              <a:avLst/>
            </a:prstGeom>
          </p:spPr>
          <p:txBody>
            <a:bodyPr anchor="t" rtlCol="false" tIns="0" lIns="0" bIns="0" rIns="0">
              <a:spAutoFit/>
            </a:bodyPr>
            <a:lstStyle/>
            <a:p>
              <a:pPr algn="ctr">
                <a:lnSpc>
                  <a:spcPts val="4479"/>
                </a:lnSpc>
              </a:pPr>
            </a:p>
          </p:txBody>
        </p:sp>
      </p:grpSp>
      <p:sp>
        <p:nvSpPr>
          <p:cNvPr name="TextBox 10" id="10"/>
          <p:cNvSpPr txBox="true"/>
          <p:nvPr/>
        </p:nvSpPr>
        <p:spPr>
          <a:xfrm rot="0">
            <a:off x="1456365" y="2667420"/>
            <a:ext cx="15375270" cy="6214745"/>
          </a:xfrm>
          <a:prstGeom prst="rect">
            <a:avLst/>
          </a:prstGeom>
        </p:spPr>
        <p:txBody>
          <a:bodyPr anchor="t" rtlCol="false" tIns="0" lIns="0" bIns="0" rIns="0">
            <a:spAutoFit/>
          </a:bodyPr>
          <a:lstStyle/>
          <a:p>
            <a:pPr algn="just" marL="690881" indent="-345440" lvl="1">
              <a:lnSpc>
                <a:spcPts val="4480"/>
              </a:lnSpc>
              <a:spcBef>
                <a:spcPct val="0"/>
              </a:spcBef>
              <a:buAutoNum type="arabicPeriod" startAt="1"/>
            </a:pPr>
            <a:r>
              <a:rPr lang="en-US" sz="3200">
                <a:solidFill>
                  <a:srgbClr val="FFFFFF"/>
                </a:solidFill>
                <a:latin typeface="Calibri (MS)"/>
                <a:ea typeface="Calibri (MS)"/>
                <a:cs typeface="Calibri (MS)"/>
                <a:sym typeface="Calibri (MS)"/>
              </a:rPr>
              <a:t> 5G C</a:t>
            </a:r>
            <a:r>
              <a:rPr lang="en-US" sz="3200">
                <a:solidFill>
                  <a:srgbClr val="FFFFFF"/>
                </a:solidFill>
                <a:latin typeface="Calibri (MS)"/>
                <a:ea typeface="Calibri (MS)"/>
                <a:cs typeface="Calibri (MS)"/>
                <a:sym typeface="Calibri (MS)"/>
              </a:rPr>
              <a:t>ommunication Systems</a:t>
            </a:r>
          </a:p>
          <a:p>
            <a:pPr algn="just">
              <a:lnSpc>
                <a:spcPts val="4480"/>
              </a:lnSpc>
              <a:spcBef>
                <a:spcPct val="0"/>
              </a:spcBef>
            </a:pPr>
          </a:p>
          <a:p>
            <a:pPr algn="just" marL="690881" indent="-345440" lvl="1">
              <a:lnSpc>
                <a:spcPts val="4480"/>
              </a:lnSpc>
              <a:buFont typeface="Arial"/>
              <a:buChar char="•"/>
            </a:pPr>
            <a:r>
              <a:rPr lang="en-US" sz="3200">
                <a:solidFill>
                  <a:srgbClr val="FFFFFF"/>
                </a:solidFill>
                <a:latin typeface="Calibri (MS)"/>
                <a:ea typeface="Calibri (MS)"/>
                <a:cs typeface="Calibri (MS)"/>
                <a:sym typeface="Calibri (MS)"/>
              </a:rPr>
              <a:t> Polar codes are expected to play a crucial role in 5G and beyond communication systems. They are well-suited for the next-generation mobile communication standards due to their capacity.</a:t>
            </a:r>
          </a:p>
          <a:p>
            <a:pPr algn="just">
              <a:lnSpc>
                <a:spcPts val="4480"/>
              </a:lnSpc>
              <a:spcBef>
                <a:spcPct val="0"/>
              </a:spcBef>
            </a:pPr>
          </a:p>
          <a:p>
            <a:pPr algn="just">
              <a:lnSpc>
                <a:spcPts val="4480"/>
              </a:lnSpc>
              <a:spcBef>
                <a:spcPct val="0"/>
              </a:spcBef>
            </a:pPr>
            <a:r>
              <a:rPr lang="en-US" sz="3200">
                <a:solidFill>
                  <a:srgbClr val="FFFFFF"/>
                </a:solidFill>
                <a:latin typeface="Calibri (MS)"/>
                <a:ea typeface="Calibri (MS)"/>
                <a:cs typeface="Calibri (MS)"/>
                <a:sym typeface="Calibri (MS)"/>
              </a:rPr>
              <a:t>   </a:t>
            </a:r>
            <a:r>
              <a:rPr lang="en-US" sz="3200">
                <a:solidFill>
                  <a:srgbClr val="FFFFFF"/>
                </a:solidFill>
                <a:latin typeface="Calibri (MS)"/>
                <a:ea typeface="Calibri (MS)"/>
                <a:cs typeface="Calibri (MS)"/>
                <a:sym typeface="Calibri (MS)"/>
              </a:rPr>
              <a:t>2. Wireless Communication</a:t>
            </a:r>
          </a:p>
          <a:p>
            <a:pPr algn="just">
              <a:lnSpc>
                <a:spcPts val="4480"/>
              </a:lnSpc>
              <a:spcBef>
                <a:spcPct val="0"/>
              </a:spcBef>
            </a:pPr>
          </a:p>
          <a:p>
            <a:pPr algn="just" marL="690881" indent="-345440" lvl="1">
              <a:lnSpc>
                <a:spcPts val="4480"/>
              </a:lnSpc>
              <a:buFont typeface="Arial"/>
              <a:buChar char="•"/>
            </a:pPr>
            <a:r>
              <a:rPr lang="en-US" sz="3200">
                <a:solidFill>
                  <a:srgbClr val="FFFFFF"/>
                </a:solidFill>
                <a:latin typeface="Calibri (MS)"/>
                <a:ea typeface="Calibri (MS)"/>
                <a:cs typeface="Calibri (MS)"/>
                <a:sym typeface="Calibri (MS)"/>
              </a:rPr>
              <a:t>Polar codes are well-suited for various wireless communication standards, including </a:t>
            </a:r>
          </a:p>
          <a:p>
            <a:pPr algn="just">
              <a:lnSpc>
                <a:spcPts val="4480"/>
              </a:lnSpc>
            </a:pPr>
            <a:r>
              <a:rPr lang="en-US" sz="3200">
                <a:solidFill>
                  <a:srgbClr val="FFFFFF"/>
                </a:solidFill>
                <a:latin typeface="Calibri (MS)"/>
                <a:ea typeface="Calibri (MS)"/>
                <a:cs typeface="Calibri (MS)"/>
                <a:sym typeface="Calibri (MS)"/>
              </a:rPr>
              <a:t>       Wi-Fi, Bluetooth, and other short-range wireless technologies.</a:t>
            </a:r>
          </a:p>
          <a:p>
            <a:pPr algn="just">
              <a:lnSpc>
                <a:spcPts val="4480"/>
              </a:lnSpc>
              <a:spcBef>
                <a:spcPct val="0"/>
              </a:spcBef>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15"/>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618041" y="1210376"/>
            <a:ext cx="14261689" cy="7866217"/>
          </a:xfrm>
          <a:custGeom>
            <a:avLst/>
            <a:gdLst/>
            <a:ahLst/>
            <a:cxnLst/>
            <a:rect r="r" b="b" t="t" l="l"/>
            <a:pathLst>
              <a:path h="7866217" w="14261689">
                <a:moveTo>
                  <a:pt x="0" y="0"/>
                </a:moveTo>
                <a:lnTo>
                  <a:pt x="14261689" y="0"/>
                </a:lnTo>
                <a:lnTo>
                  <a:pt x="14261689" y="7866217"/>
                </a:lnTo>
                <a:lnTo>
                  <a:pt x="0" y="7866217"/>
                </a:lnTo>
                <a:lnTo>
                  <a:pt x="0" y="0"/>
                </a:lnTo>
                <a:close/>
              </a:path>
            </a:pathLst>
          </a:custGeom>
          <a:blipFill>
            <a:blip r:embed="rId7"/>
            <a:stretch>
              <a:fillRect l="0" t="-1897" r="0" b="-1897"/>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1618041" y="1210391"/>
            <a:ext cx="14261689" cy="7866217"/>
          </a:xfrm>
          <a:custGeom>
            <a:avLst/>
            <a:gdLst/>
            <a:ahLst/>
            <a:cxnLst/>
            <a:rect r="r" b="b" t="t" l="l"/>
            <a:pathLst>
              <a:path h="7866217" w="14261689">
                <a:moveTo>
                  <a:pt x="0" y="0"/>
                </a:moveTo>
                <a:lnTo>
                  <a:pt x="14261689" y="0"/>
                </a:lnTo>
                <a:lnTo>
                  <a:pt x="14261689" y="7866218"/>
                </a:lnTo>
                <a:lnTo>
                  <a:pt x="0" y="7866218"/>
                </a:lnTo>
                <a:lnTo>
                  <a:pt x="0" y="0"/>
                </a:lnTo>
                <a:close/>
              </a:path>
            </a:pathLst>
          </a:custGeom>
          <a:blipFill>
            <a:blip r:embed="rId7"/>
            <a:stretch>
              <a:fillRect l="0" t="-1897" r="0" b="-1897"/>
            </a:stretch>
          </a:blipFill>
        </p:spPr>
      </p:sp>
      <p:sp>
        <p:nvSpPr>
          <p:cNvPr name="Freeform 12" id="12"/>
          <p:cNvSpPr/>
          <p:nvPr/>
        </p:nvSpPr>
        <p:spPr>
          <a:xfrm flipH="false" flipV="false" rot="0">
            <a:off x="1618041" y="1210376"/>
            <a:ext cx="14261689" cy="7866217"/>
          </a:xfrm>
          <a:custGeom>
            <a:avLst/>
            <a:gdLst/>
            <a:ahLst/>
            <a:cxnLst/>
            <a:rect r="r" b="b" t="t" l="l"/>
            <a:pathLst>
              <a:path h="7866217" w="14261689">
                <a:moveTo>
                  <a:pt x="0" y="0"/>
                </a:moveTo>
                <a:lnTo>
                  <a:pt x="14261689" y="0"/>
                </a:lnTo>
                <a:lnTo>
                  <a:pt x="14261689" y="7866217"/>
                </a:lnTo>
                <a:lnTo>
                  <a:pt x="0" y="7866217"/>
                </a:lnTo>
                <a:lnTo>
                  <a:pt x="0" y="0"/>
                </a:lnTo>
                <a:close/>
              </a:path>
            </a:pathLst>
          </a:custGeom>
          <a:blipFill>
            <a:blip r:embed="rId7"/>
            <a:stretch>
              <a:fillRect l="0" t="-1897" r="0" b="-1897"/>
            </a:stretch>
          </a:blipFill>
        </p:spPr>
      </p:sp>
      <p:sp>
        <p:nvSpPr>
          <p:cNvPr name="Freeform 13" id="13"/>
          <p:cNvSpPr/>
          <p:nvPr/>
        </p:nvSpPr>
        <p:spPr>
          <a:xfrm flipH="false" flipV="false" rot="0">
            <a:off x="1618041" y="1210391"/>
            <a:ext cx="14261689" cy="7866217"/>
          </a:xfrm>
          <a:custGeom>
            <a:avLst/>
            <a:gdLst/>
            <a:ahLst/>
            <a:cxnLst/>
            <a:rect r="r" b="b" t="t" l="l"/>
            <a:pathLst>
              <a:path h="7866217" w="14261689">
                <a:moveTo>
                  <a:pt x="0" y="0"/>
                </a:moveTo>
                <a:lnTo>
                  <a:pt x="14261689" y="0"/>
                </a:lnTo>
                <a:lnTo>
                  <a:pt x="14261689" y="7866218"/>
                </a:lnTo>
                <a:lnTo>
                  <a:pt x="0" y="7866218"/>
                </a:lnTo>
                <a:lnTo>
                  <a:pt x="0" y="0"/>
                </a:lnTo>
                <a:close/>
              </a:path>
            </a:pathLst>
          </a:custGeom>
          <a:blipFill>
            <a:blip r:embed="rId7"/>
            <a:stretch>
              <a:fillRect l="0" t="-1897" r="0" b="-1897"/>
            </a:stretch>
          </a:blipFill>
        </p:spPr>
      </p:sp>
      <p:sp>
        <p:nvSpPr>
          <p:cNvPr name="Freeform 14" id="14"/>
          <p:cNvSpPr/>
          <p:nvPr/>
        </p:nvSpPr>
        <p:spPr>
          <a:xfrm flipH="false" flipV="false" rot="0">
            <a:off x="1618041" y="1210391"/>
            <a:ext cx="14261689" cy="7866217"/>
          </a:xfrm>
          <a:custGeom>
            <a:avLst/>
            <a:gdLst/>
            <a:ahLst/>
            <a:cxnLst/>
            <a:rect r="r" b="b" t="t" l="l"/>
            <a:pathLst>
              <a:path h="7866217" w="14261689">
                <a:moveTo>
                  <a:pt x="0" y="0"/>
                </a:moveTo>
                <a:lnTo>
                  <a:pt x="14261689" y="0"/>
                </a:lnTo>
                <a:lnTo>
                  <a:pt x="14261689" y="7866218"/>
                </a:lnTo>
                <a:lnTo>
                  <a:pt x="0" y="7866218"/>
                </a:lnTo>
                <a:lnTo>
                  <a:pt x="0" y="0"/>
                </a:lnTo>
                <a:close/>
              </a:path>
            </a:pathLst>
          </a:custGeom>
          <a:blipFill>
            <a:blip r:embed="rId7"/>
            <a:stretch>
              <a:fillRect l="0" t="-1897" r="0" b="-1897"/>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TextBox 9" id="9"/>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0" id="10"/>
          <p:cNvSpPr/>
          <p:nvPr/>
        </p:nvSpPr>
        <p:spPr>
          <a:xfrm flipH="false" flipV="false" rot="0">
            <a:off x="1417182" y="1200351"/>
            <a:ext cx="14646807" cy="8067474"/>
          </a:xfrm>
          <a:custGeom>
            <a:avLst/>
            <a:gdLst/>
            <a:ahLst/>
            <a:cxnLst/>
            <a:rect r="r" b="b" t="t" l="l"/>
            <a:pathLst>
              <a:path h="8067474" w="14646807">
                <a:moveTo>
                  <a:pt x="0" y="0"/>
                </a:moveTo>
                <a:lnTo>
                  <a:pt x="14646807" y="0"/>
                </a:lnTo>
                <a:lnTo>
                  <a:pt x="14646807" y="8067474"/>
                </a:lnTo>
                <a:lnTo>
                  <a:pt x="0" y="8067474"/>
                </a:lnTo>
                <a:lnTo>
                  <a:pt x="0" y="0"/>
                </a:lnTo>
                <a:close/>
              </a:path>
            </a:pathLst>
          </a:custGeom>
          <a:blipFill>
            <a:blip r:embed="rId7"/>
            <a:stretch>
              <a:fillRect l="0" t="-2537" r="0" b="-2537"/>
            </a:stretch>
          </a:blipFill>
        </p:spPr>
      </p:sp>
      <p:sp>
        <p:nvSpPr>
          <p:cNvPr name="Freeform 11" id="11"/>
          <p:cNvSpPr/>
          <p:nvPr/>
        </p:nvSpPr>
        <p:spPr>
          <a:xfrm flipH="false" flipV="false" rot="0">
            <a:off x="3110327" y="1582135"/>
            <a:ext cx="12405608" cy="7199720"/>
          </a:xfrm>
          <a:custGeom>
            <a:avLst/>
            <a:gdLst/>
            <a:ahLst/>
            <a:cxnLst/>
            <a:rect r="r" b="b" t="t" l="l"/>
            <a:pathLst>
              <a:path h="7199720" w="12405608">
                <a:moveTo>
                  <a:pt x="0" y="0"/>
                </a:moveTo>
                <a:lnTo>
                  <a:pt x="12405608" y="0"/>
                </a:lnTo>
                <a:lnTo>
                  <a:pt x="12405608" y="7199719"/>
                </a:lnTo>
                <a:lnTo>
                  <a:pt x="0" y="7199719"/>
                </a:lnTo>
                <a:lnTo>
                  <a:pt x="0" y="0"/>
                </a:lnTo>
                <a:close/>
              </a:path>
            </a:pathLst>
          </a:custGeom>
          <a:blipFill>
            <a:blip r:embed="rId8"/>
            <a:stretch>
              <a:fillRect l="0" t="-276" r="-183" b="-276"/>
            </a:stretch>
          </a:blipFill>
        </p:spPr>
      </p:sp>
      <p:sp>
        <p:nvSpPr>
          <p:cNvPr name="Freeform 12" id="12"/>
          <p:cNvSpPr/>
          <p:nvPr/>
        </p:nvSpPr>
        <p:spPr>
          <a:xfrm flipH="false" flipV="false" rot="0">
            <a:off x="3110327" y="1582135"/>
            <a:ext cx="12405608" cy="7199720"/>
          </a:xfrm>
          <a:custGeom>
            <a:avLst/>
            <a:gdLst/>
            <a:ahLst/>
            <a:cxnLst/>
            <a:rect r="r" b="b" t="t" l="l"/>
            <a:pathLst>
              <a:path h="7199720" w="12405608">
                <a:moveTo>
                  <a:pt x="0" y="0"/>
                </a:moveTo>
                <a:lnTo>
                  <a:pt x="12405608" y="0"/>
                </a:lnTo>
                <a:lnTo>
                  <a:pt x="12405608" y="7199719"/>
                </a:lnTo>
                <a:lnTo>
                  <a:pt x="0" y="7199719"/>
                </a:lnTo>
                <a:lnTo>
                  <a:pt x="0" y="0"/>
                </a:lnTo>
                <a:close/>
              </a:path>
            </a:pathLst>
          </a:custGeom>
          <a:blipFill>
            <a:blip r:embed="rId8"/>
            <a:stretch>
              <a:fillRect l="0" t="-276" r="-183" b="-276"/>
            </a:stretch>
          </a:blipFill>
        </p:spPr>
      </p:sp>
      <p:sp>
        <p:nvSpPr>
          <p:cNvPr name="Freeform 13" id="13"/>
          <p:cNvSpPr/>
          <p:nvPr/>
        </p:nvSpPr>
        <p:spPr>
          <a:xfrm flipH="false" flipV="false" rot="0">
            <a:off x="3110327" y="1582135"/>
            <a:ext cx="12405608" cy="7199720"/>
          </a:xfrm>
          <a:custGeom>
            <a:avLst/>
            <a:gdLst/>
            <a:ahLst/>
            <a:cxnLst/>
            <a:rect r="r" b="b" t="t" l="l"/>
            <a:pathLst>
              <a:path h="7199720" w="12405608">
                <a:moveTo>
                  <a:pt x="0" y="0"/>
                </a:moveTo>
                <a:lnTo>
                  <a:pt x="12405608" y="0"/>
                </a:lnTo>
                <a:lnTo>
                  <a:pt x="12405608" y="7199719"/>
                </a:lnTo>
                <a:lnTo>
                  <a:pt x="0" y="7199719"/>
                </a:lnTo>
                <a:lnTo>
                  <a:pt x="0" y="0"/>
                </a:lnTo>
                <a:close/>
              </a:path>
            </a:pathLst>
          </a:custGeom>
          <a:blipFill>
            <a:blip r:embed="rId8"/>
            <a:stretch>
              <a:fillRect l="0" t="-276" r="-183" b="-276"/>
            </a:stretch>
          </a:blipFill>
        </p:spPr>
      </p:sp>
      <p:sp>
        <p:nvSpPr>
          <p:cNvPr name="Freeform 14" id="14"/>
          <p:cNvSpPr/>
          <p:nvPr/>
        </p:nvSpPr>
        <p:spPr>
          <a:xfrm flipH="false" flipV="false" rot="0">
            <a:off x="3110327" y="1582135"/>
            <a:ext cx="12405608" cy="7199720"/>
          </a:xfrm>
          <a:custGeom>
            <a:avLst/>
            <a:gdLst/>
            <a:ahLst/>
            <a:cxnLst/>
            <a:rect r="r" b="b" t="t" l="l"/>
            <a:pathLst>
              <a:path h="7199720" w="12405608">
                <a:moveTo>
                  <a:pt x="0" y="0"/>
                </a:moveTo>
                <a:lnTo>
                  <a:pt x="12405608" y="0"/>
                </a:lnTo>
                <a:lnTo>
                  <a:pt x="12405608" y="7199719"/>
                </a:lnTo>
                <a:lnTo>
                  <a:pt x="0" y="7199719"/>
                </a:lnTo>
                <a:lnTo>
                  <a:pt x="0" y="0"/>
                </a:lnTo>
                <a:close/>
              </a:path>
            </a:pathLst>
          </a:custGeom>
          <a:blipFill>
            <a:blip r:embed="rId8"/>
            <a:stretch>
              <a:fillRect l="0" t="-276" r="-183" b="-276"/>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001717" y="1038225"/>
            <a:ext cx="14974139" cy="8142188"/>
          </a:xfrm>
          <a:custGeom>
            <a:avLst/>
            <a:gdLst/>
            <a:ahLst/>
            <a:cxnLst/>
            <a:rect r="r" b="b" t="t" l="l"/>
            <a:pathLst>
              <a:path h="8142188" w="14974139">
                <a:moveTo>
                  <a:pt x="0" y="0"/>
                </a:moveTo>
                <a:lnTo>
                  <a:pt x="14974139" y="0"/>
                </a:lnTo>
                <a:lnTo>
                  <a:pt x="14974139" y="8142188"/>
                </a:lnTo>
                <a:lnTo>
                  <a:pt x="0" y="8142188"/>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3137129" y="1590387"/>
            <a:ext cx="12371320" cy="7179820"/>
          </a:xfrm>
          <a:custGeom>
            <a:avLst/>
            <a:gdLst/>
            <a:ahLst/>
            <a:cxnLst/>
            <a:rect r="r" b="b" t="t" l="l"/>
            <a:pathLst>
              <a:path h="7179820" w="12371320">
                <a:moveTo>
                  <a:pt x="0" y="0"/>
                </a:moveTo>
                <a:lnTo>
                  <a:pt x="12371320" y="0"/>
                </a:lnTo>
                <a:lnTo>
                  <a:pt x="12371320" y="7179821"/>
                </a:lnTo>
                <a:lnTo>
                  <a:pt x="0" y="7179821"/>
                </a:lnTo>
                <a:lnTo>
                  <a:pt x="0" y="0"/>
                </a:lnTo>
                <a:close/>
              </a:path>
            </a:pathLst>
          </a:custGeom>
          <a:blipFill>
            <a:blip r:embed="rId8"/>
            <a:stretch>
              <a:fillRect l="0" t="-276" r="-183" b="-276"/>
            </a:stretch>
          </a:blipFill>
        </p:spPr>
      </p:sp>
      <p:sp>
        <p:nvSpPr>
          <p:cNvPr name="Freeform 12" id="12"/>
          <p:cNvSpPr/>
          <p:nvPr/>
        </p:nvSpPr>
        <p:spPr>
          <a:xfrm flipH="false" flipV="false" rot="0">
            <a:off x="3137129" y="1590387"/>
            <a:ext cx="12371320" cy="7179820"/>
          </a:xfrm>
          <a:custGeom>
            <a:avLst/>
            <a:gdLst/>
            <a:ahLst/>
            <a:cxnLst/>
            <a:rect r="r" b="b" t="t" l="l"/>
            <a:pathLst>
              <a:path h="7179820" w="12371320">
                <a:moveTo>
                  <a:pt x="0" y="0"/>
                </a:moveTo>
                <a:lnTo>
                  <a:pt x="12371320" y="0"/>
                </a:lnTo>
                <a:lnTo>
                  <a:pt x="12371320" y="7179821"/>
                </a:lnTo>
                <a:lnTo>
                  <a:pt x="0" y="7179821"/>
                </a:lnTo>
                <a:lnTo>
                  <a:pt x="0" y="0"/>
                </a:lnTo>
                <a:close/>
              </a:path>
            </a:pathLst>
          </a:custGeom>
          <a:blipFill>
            <a:blip r:embed="rId8"/>
            <a:stretch>
              <a:fillRect l="0" t="-276" r="-183" b="-276"/>
            </a:stretch>
          </a:blipFill>
        </p:spPr>
      </p:sp>
      <p:sp>
        <p:nvSpPr>
          <p:cNvPr name="Freeform 13" id="13"/>
          <p:cNvSpPr/>
          <p:nvPr/>
        </p:nvSpPr>
        <p:spPr>
          <a:xfrm flipH="false" flipV="false" rot="0">
            <a:off x="3137129" y="1590387"/>
            <a:ext cx="12371320" cy="7179820"/>
          </a:xfrm>
          <a:custGeom>
            <a:avLst/>
            <a:gdLst/>
            <a:ahLst/>
            <a:cxnLst/>
            <a:rect r="r" b="b" t="t" l="l"/>
            <a:pathLst>
              <a:path h="7179820" w="12371320">
                <a:moveTo>
                  <a:pt x="0" y="0"/>
                </a:moveTo>
                <a:lnTo>
                  <a:pt x="12371320" y="0"/>
                </a:lnTo>
                <a:lnTo>
                  <a:pt x="12371320" y="7179821"/>
                </a:lnTo>
                <a:lnTo>
                  <a:pt x="0" y="7179821"/>
                </a:lnTo>
                <a:lnTo>
                  <a:pt x="0" y="0"/>
                </a:lnTo>
                <a:close/>
              </a:path>
            </a:pathLst>
          </a:custGeom>
          <a:blipFill>
            <a:blip r:embed="rId8"/>
            <a:stretch>
              <a:fillRect l="0" t="-276" r="-183" b="-276"/>
            </a:stretch>
          </a:blipFill>
        </p:spPr>
      </p:sp>
      <p:sp>
        <p:nvSpPr>
          <p:cNvPr name="Freeform 14" id="14"/>
          <p:cNvSpPr/>
          <p:nvPr/>
        </p:nvSpPr>
        <p:spPr>
          <a:xfrm flipH="false" flipV="false" rot="0">
            <a:off x="3137129" y="1590387"/>
            <a:ext cx="12371320" cy="7179820"/>
          </a:xfrm>
          <a:custGeom>
            <a:avLst/>
            <a:gdLst/>
            <a:ahLst/>
            <a:cxnLst/>
            <a:rect r="r" b="b" t="t" l="l"/>
            <a:pathLst>
              <a:path h="7179820" w="12371320">
                <a:moveTo>
                  <a:pt x="0" y="0"/>
                </a:moveTo>
                <a:lnTo>
                  <a:pt x="12371320" y="0"/>
                </a:lnTo>
                <a:lnTo>
                  <a:pt x="12371320" y="7179821"/>
                </a:lnTo>
                <a:lnTo>
                  <a:pt x="0" y="7179821"/>
                </a:lnTo>
                <a:lnTo>
                  <a:pt x="0" y="0"/>
                </a:lnTo>
                <a:close/>
              </a:path>
            </a:pathLst>
          </a:custGeom>
          <a:blipFill>
            <a:blip r:embed="rId8"/>
            <a:stretch>
              <a:fillRect l="0" t="-276" r="-183" b="-276"/>
            </a:stretch>
          </a:blipFill>
        </p:spPr>
      </p:sp>
      <p:sp>
        <p:nvSpPr>
          <p:cNvPr name="Freeform 15" id="15"/>
          <p:cNvSpPr/>
          <p:nvPr/>
        </p:nvSpPr>
        <p:spPr>
          <a:xfrm flipH="false" flipV="false" rot="0">
            <a:off x="3137129" y="1590387"/>
            <a:ext cx="12371320" cy="7179820"/>
          </a:xfrm>
          <a:custGeom>
            <a:avLst/>
            <a:gdLst/>
            <a:ahLst/>
            <a:cxnLst/>
            <a:rect r="r" b="b" t="t" l="l"/>
            <a:pathLst>
              <a:path h="7179820" w="12371320">
                <a:moveTo>
                  <a:pt x="0" y="0"/>
                </a:moveTo>
                <a:lnTo>
                  <a:pt x="12371320" y="0"/>
                </a:lnTo>
                <a:lnTo>
                  <a:pt x="12371320" y="7179821"/>
                </a:lnTo>
                <a:lnTo>
                  <a:pt x="0" y="7179821"/>
                </a:lnTo>
                <a:lnTo>
                  <a:pt x="0" y="0"/>
                </a:lnTo>
                <a:close/>
              </a:path>
            </a:pathLst>
          </a:custGeom>
          <a:blipFill>
            <a:blip r:embed="rId8"/>
            <a:stretch>
              <a:fillRect l="0" t="-276" r="-183" b="-276"/>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607628" y="1028700"/>
            <a:ext cx="15493834" cy="8386037"/>
          </a:xfrm>
          <a:custGeom>
            <a:avLst/>
            <a:gdLst/>
            <a:ahLst/>
            <a:cxnLst/>
            <a:rect r="r" b="b" t="t" l="l"/>
            <a:pathLst>
              <a:path h="8386037" w="15493834">
                <a:moveTo>
                  <a:pt x="0" y="0"/>
                </a:moveTo>
                <a:lnTo>
                  <a:pt x="15493833" y="0"/>
                </a:lnTo>
                <a:lnTo>
                  <a:pt x="15493833" y="8386037"/>
                </a:lnTo>
                <a:lnTo>
                  <a:pt x="0" y="8386037"/>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3157140" y="1590387"/>
            <a:ext cx="12375759" cy="7182397"/>
          </a:xfrm>
          <a:custGeom>
            <a:avLst/>
            <a:gdLst/>
            <a:ahLst/>
            <a:cxnLst/>
            <a:rect r="r" b="b" t="t" l="l"/>
            <a:pathLst>
              <a:path h="7182397" w="12375759">
                <a:moveTo>
                  <a:pt x="0" y="0"/>
                </a:moveTo>
                <a:lnTo>
                  <a:pt x="12375759" y="0"/>
                </a:lnTo>
                <a:lnTo>
                  <a:pt x="12375759" y="7182397"/>
                </a:lnTo>
                <a:lnTo>
                  <a:pt x="0" y="7182397"/>
                </a:lnTo>
                <a:lnTo>
                  <a:pt x="0" y="0"/>
                </a:lnTo>
                <a:close/>
              </a:path>
            </a:pathLst>
          </a:custGeom>
          <a:blipFill>
            <a:blip r:embed="rId8"/>
            <a:stretch>
              <a:fillRect l="0" t="-276" r="-183" b="-276"/>
            </a:stretch>
          </a:blipFill>
        </p:spPr>
      </p:sp>
      <p:sp>
        <p:nvSpPr>
          <p:cNvPr name="Freeform 12" id="12"/>
          <p:cNvSpPr/>
          <p:nvPr/>
        </p:nvSpPr>
        <p:spPr>
          <a:xfrm flipH="false" flipV="false" rot="0">
            <a:off x="3157140" y="1590387"/>
            <a:ext cx="12375759" cy="7182397"/>
          </a:xfrm>
          <a:custGeom>
            <a:avLst/>
            <a:gdLst/>
            <a:ahLst/>
            <a:cxnLst/>
            <a:rect r="r" b="b" t="t" l="l"/>
            <a:pathLst>
              <a:path h="7182397" w="12375759">
                <a:moveTo>
                  <a:pt x="0" y="0"/>
                </a:moveTo>
                <a:lnTo>
                  <a:pt x="12375759" y="0"/>
                </a:lnTo>
                <a:lnTo>
                  <a:pt x="12375759" y="7182397"/>
                </a:lnTo>
                <a:lnTo>
                  <a:pt x="0" y="7182397"/>
                </a:lnTo>
                <a:lnTo>
                  <a:pt x="0" y="0"/>
                </a:lnTo>
                <a:close/>
              </a:path>
            </a:pathLst>
          </a:custGeom>
          <a:blipFill>
            <a:blip r:embed="rId8"/>
            <a:stretch>
              <a:fillRect l="0" t="-276" r="-183" b="-276"/>
            </a:stretch>
          </a:blipFill>
        </p:spPr>
      </p:sp>
      <p:sp>
        <p:nvSpPr>
          <p:cNvPr name="Freeform 13" id="13"/>
          <p:cNvSpPr/>
          <p:nvPr/>
        </p:nvSpPr>
        <p:spPr>
          <a:xfrm flipH="false" flipV="false" rot="0">
            <a:off x="3166665" y="1590387"/>
            <a:ext cx="12375759" cy="7182397"/>
          </a:xfrm>
          <a:custGeom>
            <a:avLst/>
            <a:gdLst/>
            <a:ahLst/>
            <a:cxnLst/>
            <a:rect r="r" b="b" t="t" l="l"/>
            <a:pathLst>
              <a:path h="7182397" w="12375759">
                <a:moveTo>
                  <a:pt x="0" y="0"/>
                </a:moveTo>
                <a:lnTo>
                  <a:pt x="12375759" y="0"/>
                </a:lnTo>
                <a:lnTo>
                  <a:pt x="12375759" y="7182397"/>
                </a:lnTo>
                <a:lnTo>
                  <a:pt x="0" y="7182397"/>
                </a:lnTo>
                <a:lnTo>
                  <a:pt x="0" y="0"/>
                </a:lnTo>
                <a:close/>
              </a:path>
            </a:pathLst>
          </a:custGeom>
          <a:blipFill>
            <a:blip r:embed="rId8"/>
            <a:stretch>
              <a:fillRect l="0" t="-276" r="-183" b="-276"/>
            </a:stretch>
          </a:blipFill>
        </p:spPr>
      </p:sp>
      <p:sp>
        <p:nvSpPr>
          <p:cNvPr name="Freeform 14" id="14"/>
          <p:cNvSpPr/>
          <p:nvPr/>
        </p:nvSpPr>
        <p:spPr>
          <a:xfrm flipH="false" flipV="false" rot="0">
            <a:off x="3157140" y="1590387"/>
            <a:ext cx="12375759" cy="7182397"/>
          </a:xfrm>
          <a:custGeom>
            <a:avLst/>
            <a:gdLst/>
            <a:ahLst/>
            <a:cxnLst/>
            <a:rect r="r" b="b" t="t" l="l"/>
            <a:pathLst>
              <a:path h="7182397" w="12375759">
                <a:moveTo>
                  <a:pt x="0" y="0"/>
                </a:moveTo>
                <a:lnTo>
                  <a:pt x="12375759" y="0"/>
                </a:lnTo>
                <a:lnTo>
                  <a:pt x="12375759" y="7182397"/>
                </a:lnTo>
                <a:lnTo>
                  <a:pt x="0" y="7182397"/>
                </a:lnTo>
                <a:lnTo>
                  <a:pt x="0" y="0"/>
                </a:lnTo>
                <a:close/>
              </a:path>
            </a:pathLst>
          </a:custGeom>
          <a:blipFill>
            <a:blip r:embed="rId8"/>
            <a:stretch>
              <a:fillRect l="0" t="-276" r="-183" b="-276"/>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503277" y="1355443"/>
            <a:ext cx="15517829" cy="8185655"/>
          </a:xfrm>
          <a:custGeom>
            <a:avLst/>
            <a:gdLst/>
            <a:ahLst/>
            <a:cxnLst/>
            <a:rect r="r" b="b" t="t" l="l"/>
            <a:pathLst>
              <a:path h="8185655" w="15517829">
                <a:moveTo>
                  <a:pt x="0" y="0"/>
                </a:moveTo>
                <a:lnTo>
                  <a:pt x="15517829" y="0"/>
                </a:lnTo>
                <a:lnTo>
                  <a:pt x="15517829" y="8185655"/>
                </a:lnTo>
                <a:lnTo>
                  <a:pt x="0" y="8185655"/>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3151852" y="1615518"/>
            <a:ext cx="12360299" cy="7173424"/>
          </a:xfrm>
          <a:custGeom>
            <a:avLst/>
            <a:gdLst/>
            <a:ahLst/>
            <a:cxnLst/>
            <a:rect r="r" b="b" t="t" l="l"/>
            <a:pathLst>
              <a:path h="7173424" w="12360299">
                <a:moveTo>
                  <a:pt x="0" y="0"/>
                </a:moveTo>
                <a:lnTo>
                  <a:pt x="12360299" y="0"/>
                </a:lnTo>
                <a:lnTo>
                  <a:pt x="12360299" y="7173424"/>
                </a:lnTo>
                <a:lnTo>
                  <a:pt x="0" y="7173424"/>
                </a:lnTo>
                <a:lnTo>
                  <a:pt x="0" y="0"/>
                </a:lnTo>
                <a:close/>
              </a:path>
            </a:pathLst>
          </a:custGeom>
          <a:blipFill>
            <a:blip r:embed="rId8"/>
            <a:stretch>
              <a:fillRect l="0" t="-276" r="-183" b="-276"/>
            </a:stretch>
          </a:blipFill>
        </p:spPr>
      </p:sp>
      <p:sp>
        <p:nvSpPr>
          <p:cNvPr name="Freeform 12" id="12"/>
          <p:cNvSpPr/>
          <p:nvPr/>
        </p:nvSpPr>
        <p:spPr>
          <a:xfrm flipH="false" flipV="false" rot="0">
            <a:off x="3151852" y="1615518"/>
            <a:ext cx="12360299" cy="7173424"/>
          </a:xfrm>
          <a:custGeom>
            <a:avLst/>
            <a:gdLst/>
            <a:ahLst/>
            <a:cxnLst/>
            <a:rect r="r" b="b" t="t" l="l"/>
            <a:pathLst>
              <a:path h="7173424" w="12360299">
                <a:moveTo>
                  <a:pt x="0" y="0"/>
                </a:moveTo>
                <a:lnTo>
                  <a:pt x="12360299" y="0"/>
                </a:lnTo>
                <a:lnTo>
                  <a:pt x="12360299" y="7173424"/>
                </a:lnTo>
                <a:lnTo>
                  <a:pt x="0" y="7173424"/>
                </a:lnTo>
                <a:lnTo>
                  <a:pt x="0" y="0"/>
                </a:lnTo>
                <a:close/>
              </a:path>
            </a:pathLst>
          </a:custGeom>
          <a:blipFill>
            <a:blip r:embed="rId8"/>
            <a:stretch>
              <a:fillRect l="0" t="-276" r="-183" b="-276"/>
            </a:stretch>
          </a:blipFill>
        </p:spPr>
      </p:sp>
      <p:sp>
        <p:nvSpPr>
          <p:cNvPr name="Freeform 13" id="13"/>
          <p:cNvSpPr/>
          <p:nvPr/>
        </p:nvSpPr>
        <p:spPr>
          <a:xfrm flipH="false" flipV="false" rot="0">
            <a:off x="3151852" y="1615518"/>
            <a:ext cx="12360299" cy="7173424"/>
          </a:xfrm>
          <a:custGeom>
            <a:avLst/>
            <a:gdLst/>
            <a:ahLst/>
            <a:cxnLst/>
            <a:rect r="r" b="b" t="t" l="l"/>
            <a:pathLst>
              <a:path h="7173424" w="12360299">
                <a:moveTo>
                  <a:pt x="0" y="0"/>
                </a:moveTo>
                <a:lnTo>
                  <a:pt x="12360299" y="0"/>
                </a:lnTo>
                <a:lnTo>
                  <a:pt x="12360299" y="7173424"/>
                </a:lnTo>
                <a:lnTo>
                  <a:pt x="0" y="7173424"/>
                </a:lnTo>
                <a:lnTo>
                  <a:pt x="0" y="0"/>
                </a:lnTo>
                <a:close/>
              </a:path>
            </a:pathLst>
          </a:custGeom>
          <a:blipFill>
            <a:blip r:embed="rId8"/>
            <a:stretch>
              <a:fillRect l="0" t="-276" r="-183" b="-276"/>
            </a:stretch>
          </a:blipFill>
        </p:spPr>
      </p:sp>
      <p:sp>
        <p:nvSpPr>
          <p:cNvPr name="Freeform 14" id="14"/>
          <p:cNvSpPr/>
          <p:nvPr/>
        </p:nvSpPr>
        <p:spPr>
          <a:xfrm flipH="false" flipV="false" rot="0">
            <a:off x="3167589" y="1615518"/>
            <a:ext cx="12360299" cy="7173424"/>
          </a:xfrm>
          <a:custGeom>
            <a:avLst/>
            <a:gdLst/>
            <a:ahLst/>
            <a:cxnLst/>
            <a:rect r="r" b="b" t="t" l="l"/>
            <a:pathLst>
              <a:path h="7173424" w="12360299">
                <a:moveTo>
                  <a:pt x="0" y="0"/>
                </a:moveTo>
                <a:lnTo>
                  <a:pt x="12360299" y="0"/>
                </a:lnTo>
                <a:lnTo>
                  <a:pt x="12360299" y="7173424"/>
                </a:lnTo>
                <a:lnTo>
                  <a:pt x="0" y="7173424"/>
                </a:lnTo>
                <a:lnTo>
                  <a:pt x="0" y="0"/>
                </a:lnTo>
                <a:close/>
              </a:path>
            </a:pathLst>
          </a:custGeom>
          <a:blipFill>
            <a:blip r:embed="rId8"/>
            <a:stretch>
              <a:fillRect l="0" t="-276" r="-183" b="-276"/>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868152" y="1246770"/>
            <a:ext cx="15224038" cy="8125830"/>
          </a:xfrm>
          <a:custGeom>
            <a:avLst/>
            <a:gdLst/>
            <a:ahLst/>
            <a:cxnLst/>
            <a:rect r="r" b="b" t="t" l="l"/>
            <a:pathLst>
              <a:path h="8125830" w="15224038">
                <a:moveTo>
                  <a:pt x="0" y="0"/>
                </a:moveTo>
                <a:lnTo>
                  <a:pt x="15224038" y="0"/>
                </a:lnTo>
                <a:lnTo>
                  <a:pt x="15224038" y="8125830"/>
                </a:lnTo>
                <a:lnTo>
                  <a:pt x="0" y="8125830"/>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3128014" y="1588660"/>
            <a:ext cx="12395198" cy="7193678"/>
          </a:xfrm>
          <a:custGeom>
            <a:avLst/>
            <a:gdLst/>
            <a:ahLst/>
            <a:cxnLst/>
            <a:rect r="r" b="b" t="t" l="l"/>
            <a:pathLst>
              <a:path h="7193678" w="12395198">
                <a:moveTo>
                  <a:pt x="0" y="0"/>
                </a:moveTo>
                <a:lnTo>
                  <a:pt x="12395198" y="0"/>
                </a:lnTo>
                <a:lnTo>
                  <a:pt x="12395198" y="7193678"/>
                </a:lnTo>
                <a:lnTo>
                  <a:pt x="0" y="7193678"/>
                </a:lnTo>
                <a:lnTo>
                  <a:pt x="0" y="0"/>
                </a:lnTo>
                <a:close/>
              </a:path>
            </a:pathLst>
          </a:custGeom>
          <a:blipFill>
            <a:blip r:embed="rId8"/>
            <a:stretch>
              <a:fillRect l="0" t="-276" r="-183" b="-276"/>
            </a:stretch>
          </a:blipFill>
        </p:spPr>
      </p:sp>
      <p:sp>
        <p:nvSpPr>
          <p:cNvPr name="Freeform 12" id="12"/>
          <p:cNvSpPr/>
          <p:nvPr/>
        </p:nvSpPr>
        <p:spPr>
          <a:xfrm flipH="false" flipV="false" rot="0">
            <a:off x="3128014" y="1588660"/>
            <a:ext cx="12395198" cy="7193678"/>
          </a:xfrm>
          <a:custGeom>
            <a:avLst/>
            <a:gdLst/>
            <a:ahLst/>
            <a:cxnLst/>
            <a:rect r="r" b="b" t="t" l="l"/>
            <a:pathLst>
              <a:path h="7193678" w="12395198">
                <a:moveTo>
                  <a:pt x="0" y="0"/>
                </a:moveTo>
                <a:lnTo>
                  <a:pt x="12395198" y="0"/>
                </a:lnTo>
                <a:lnTo>
                  <a:pt x="12395198" y="7193678"/>
                </a:lnTo>
                <a:lnTo>
                  <a:pt x="0" y="7193678"/>
                </a:lnTo>
                <a:lnTo>
                  <a:pt x="0" y="0"/>
                </a:lnTo>
                <a:close/>
              </a:path>
            </a:pathLst>
          </a:custGeom>
          <a:blipFill>
            <a:blip r:embed="rId8"/>
            <a:stretch>
              <a:fillRect l="0" t="-276" r="-183" b="-276"/>
            </a:stretch>
          </a:blipFill>
        </p:spPr>
      </p:sp>
      <p:sp>
        <p:nvSpPr>
          <p:cNvPr name="Freeform 13" id="13"/>
          <p:cNvSpPr/>
          <p:nvPr/>
        </p:nvSpPr>
        <p:spPr>
          <a:xfrm flipH="false" flipV="false" rot="0">
            <a:off x="3128014" y="1588660"/>
            <a:ext cx="12395198" cy="7193678"/>
          </a:xfrm>
          <a:custGeom>
            <a:avLst/>
            <a:gdLst/>
            <a:ahLst/>
            <a:cxnLst/>
            <a:rect r="r" b="b" t="t" l="l"/>
            <a:pathLst>
              <a:path h="7193678" w="12395198">
                <a:moveTo>
                  <a:pt x="0" y="0"/>
                </a:moveTo>
                <a:lnTo>
                  <a:pt x="12395198" y="0"/>
                </a:lnTo>
                <a:lnTo>
                  <a:pt x="12395198" y="7193678"/>
                </a:lnTo>
                <a:lnTo>
                  <a:pt x="0" y="7193678"/>
                </a:lnTo>
                <a:lnTo>
                  <a:pt x="0" y="0"/>
                </a:lnTo>
                <a:close/>
              </a:path>
            </a:pathLst>
          </a:custGeom>
          <a:blipFill>
            <a:blip r:embed="rId8"/>
            <a:stretch>
              <a:fillRect l="0" t="-276" r="-183" b="-276"/>
            </a:stretch>
          </a:blipFill>
        </p:spPr>
      </p:sp>
      <p:sp>
        <p:nvSpPr>
          <p:cNvPr name="Freeform 14" id="14"/>
          <p:cNvSpPr/>
          <p:nvPr/>
        </p:nvSpPr>
        <p:spPr>
          <a:xfrm flipH="false" flipV="false" rot="0">
            <a:off x="3128014" y="1588660"/>
            <a:ext cx="12395198" cy="7193678"/>
          </a:xfrm>
          <a:custGeom>
            <a:avLst/>
            <a:gdLst/>
            <a:ahLst/>
            <a:cxnLst/>
            <a:rect r="r" b="b" t="t" l="l"/>
            <a:pathLst>
              <a:path h="7193678" w="12395198">
                <a:moveTo>
                  <a:pt x="0" y="0"/>
                </a:moveTo>
                <a:lnTo>
                  <a:pt x="12395198" y="0"/>
                </a:lnTo>
                <a:lnTo>
                  <a:pt x="12395198" y="7193678"/>
                </a:lnTo>
                <a:lnTo>
                  <a:pt x="0" y="7193678"/>
                </a:lnTo>
                <a:lnTo>
                  <a:pt x="0" y="0"/>
                </a:lnTo>
                <a:close/>
              </a:path>
            </a:pathLst>
          </a:custGeom>
          <a:blipFill>
            <a:blip r:embed="rId8"/>
            <a:stretch>
              <a:fillRect l="0" t="-276" r="-183" b="-276"/>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829833" y="1315530"/>
            <a:ext cx="11321170" cy="7655941"/>
          </a:xfrm>
          <a:custGeom>
            <a:avLst/>
            <a:gdLst/>
            <a:ahLst/>
            <a:cxnLst/>
            <a:rect r="r" b="b" t="t" l="l"/>
            <a:pathLst>
              <a:path h="7655941" w="11321170">
                <a:moveTo>
                  <a:pt x="0" y="0"/>
                </a:moveTo>
                <a:lnTo>
                  <a:pt x="11321170" y="0"/>
                </a:lnTo>
                <a:lnTo>
                  <a:pt x="11321170" y="7655940"/>
                </a:lnTo>
                <a:lnTo>
                  <a:pt x="0" y="7655940"/>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7070913" y="3111553"/>
            <a:ext cx="4667951" cy="2763145"/>
          </a:xfrm>
          <a:custGeom>
            <a:avLst/>
            <a:gdLst/>
            <a:ahLst/>
            <a:cxnLst/>
            <a:rect r="r" b="b" t="t" l="l"/>
            <a:pathLst>
              <a:path h="2763145" w="4667951">
                <a:moveTo>
                  <a:pt x="0" y="0"/>
                </a:moveTo>
                <a:lnTo>
                  <a:pt x="4667951" y="0"/>
                </a:lnTo>
                <a:lnTo>
                  <a:pt x="4667951" y="2763145"/>
                </a:lnTo>
                <a:lnTo>
                  <a:pt x="0" y="2763145"/>
                </a:lnTo>
                <a:lnTo>
                  <a:pt x="0" y="0"/>
                </a:lnTo>
                <a:close/>
              </a:path>
            </a:pathLst>
          </a:custGeom>
          <a:blipFill>
            <a:blip r:embed="rId8"/>
            <a:stretch>
              <a:fillRect l="0" t="0" r="0" b="0"/>
            </a:stretch>
          </a:blipFill>
        </p:spPr>
      </p:sp>
      <p:sp>
        <p:nvSpPr>
          <p:cNvPr name="Freeform 12" id="12"/>
          <p:cNvSpPr/>
          <p:nvPr/>
        </p:nvSpPr>
        <p:spPr>
          <a:xfrm flipH="false" flipV="false" rot="0">
            <a:off x="2829833" y="1315530"/>
            <a:ext cx="11321170" cy="7655941"/>
          </a:xfrm>
          <a:custGeom>
            <a:avLst/>
            <a:gdLst/>
            <a:ahLst/>
            <a:cxnLst/>
            <a:rect r="r" b="b" t="t" l="l"/>
            <a:pathLst>
              <a:path h="7655941" w="11321170">
                <a:moveTo>
                  <a:pt x="0" y="0"/>
                </a:moveTo>
                <a:lnTo>
                  <a:pt x="11321170" y="0"/>
                </a:lnTo>
                <a:lnTo>
                  <a:pt x="11321170" y="7655940"/>
                </a:lnTo>
                <a:lnTo>
                  <a:pt x="0" y="7655940"/>
                </a:lnTo>
                <a:lnTo>
                  <a:pt x="0" y="0"/>
                </a:lnTo>
                <a:close/>
              </a:path>
            </a:pathLst>
          </a:custGeom>
          <a:blipFill>
            <a:blip r:embed="rId7"/>
            <a:stretch>
              <a:fillRect l="0" t="0" r="0" b="0"/>
            </a:stretch>
          </a:blipFill>
        </p:spPr>
      </p:sp>
      <p:sp>
        <p:nvSpPr>
          <p:cNvPr name="Freeform 13" id="13"/>
          <p:cNvSpPr/>
          <p:nvPr/>
        </p:nvSpPr>
        <p:spPr>
          <a:xfrm flipH="false" flipV="false" rot="0">
            <a:off x="2829833" y="1315530"/>
            <a:ext cx="11321170" cy="7655941"/>
          </a:xfrm>
          <a:custGeom>
            <a:avLst/>
            <a:gdLst/>
            <a:ahLst/>
            <a:cxnLst/>
            <a:rect r="r" b="b" t="t" l="l"/>
            <a:pathLst>
              <a:path h="7655941" w="11321170">
                <a:moveTo>
                  <a:pt x="0" y="0"/>
                </a:moveTo>
                <a:lnTo>
                  <a:pt x="11321170" y="0"/>
                </a:lnTo>
                <a:lnTo>
                  <a:pt x="11321170" y="7655940"/>
                </a:lnTo>
                <a:lnTo>
                  <a:pt x="0" y="7655940"/>
                </a:lnTo>
                <a:lnTo>
                  <a:pt x="0" y="0"/>
                </a:lnTo>
                <a:close/>
              </a:path>
            </a:pathLst>
          </a:custGeom>
          <a:blipFill>
            <a:blip r:embed="rId7"/>
            <a:stretch>
              <a:fillRect l="0" t="0" r="0" b="0"/>
            </a:stretch>
          </a:blipFill>
        </p:spPr>
      </p:sp>
      <p:sp>
        <p:nvSpPr>
          <p:cNvPr name="Freeform 14" id="14"/>
          <p:cNvSpPr/>
          <p:nvPr/>
        </p:nvSpPr>
        <p:spPr>
          <a:xfrm flipH="false" flipV="false" rot="0">
            <a:off x="2829833" y="1315530"/>
            <a:ext cx="11321170" cy="7655941"/>
          </a:xfrm>
          <a:custGeom>
            <a:avLst/>
            <a:gdLst/>
            <a:ahLst/>
            <a:cxnLst/>
            <a:rect r="r" b="b" t="t" l="l"/>
            <a:pathLst>
              <a:path h="7655941" w="11321170">
                <a:moveTo>
                  <a:pt x="0" y="0"/>
                </a:moveTo>
                <a:lnTo>
                  <a:pt x="11321170" y="0"/>
                </a:lnTo>
                <a:lnTo>
                  <a:pt x="11321170" y="7655940"/>
                </a:lnTo>
                <a:lnTo>
                  <a:pt x="0" y="7655940"/>
                </a:lnTo>
                <a:lnTo>
                  <a:pt x="0" y="0"/>
                </a:lnTo>
                <a:close/>
              </a:path>
            </a:pathLst>
          </a:custGeom>
          <a:blipFill>
            <a:blip r:embed="rId7"/>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753340" y="1198093"/>
            <a:ext cx="12655246" cy="7814615"/>
          </a:xfrm>
          <a:custGeom>
            <a:avLst/>
            <a:gdLst/>
            <a:ahLst/>
            <a:cxnLst/>
            <a:rect r="r" b="b" t="t" l="l"/>
            <a:pathLst>
              <a:path h="7814615" w="12655246">
                <a:moveTo>
                  <a:pt x="0" y="0"/>
                </a:moveTo>
                <a:lnTo>
                  <a:pt x="12655246" y="0"/>
                </a:lnTo>
                <a:lnTo>
                  <a:pt x="12655246" y="7814614"/>
                </a:lnTo>
                <a:lnTo>
                  <a:pt x="0" y="7814614"/>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7070913" y="3111553"/>
            <a:ext cx="4667951" cy="2763145"/>
          </a:xfrm>
          <a:custGeom>
            <a:avLst/>
            <a:gdLst/>
            <a:ahLst/>
            <a:cxnLst/>
            <a:rect r="r" b="b" t="t" l="l"/>
            <a:pathLst>
              <a:path h="2763145" w="4667951">
                <a:moveTo>
                  <a:pt x="0" y="0"/>
                </a:moveTo>
                <a:lnTo>
                  <a:pt x="4667951" y="0"/>
                </a:lnTo>
                <a:lnTo>
                  <a:pt x="4667951" y="2763145"/>
                </a:lnTo>
                <a:lnTo>
                  <a:pt x="0" y="2763145"/>
                </a:lnTo>
                <a:lnTo>
                  <a:pt x="0" y="0"/>
                </a:lnTo>
                <a:close/>
              </a:path>
            </a:pathLst>
          </a:custGeom>
          <a:blipFill>
            <a:blip r:embed="rId8"/>
            <a:stretch>
              <a:fillRect l="0" t="0" r="0" b="0"/>
            </a:stretch>
          </a:blipFill>
        </p:spPr>
      </p:sp>
      <p:sp>
        <p:nvSpPr>
          <p:cNvPr name="Freeform 12" id="12"/>
          <p:cNvSpPr/>
          <p:nvPr/>
        </p:nvSpPr>
        <p:spPr>
          <a:xfrm flipH="false" flipV="false" rot="0">
            <a:off x="2753340" y="1198093"/>
            <a:ext cx="12655246" cy="7814615"/>
          </a:xfrm>
          <a:custGeom>
            <a:avLst/>
            <a:gdLst/>
            <a:ahLst/>
            <a:cxnLst/>
            <a:rect r="r" b="b" t="t" l="l"/>
            <a:pathLst>
              <a:path h="7814615" w="12655246">
                <a:moveTo>
                  <a:pt x="0" y="0"/>
                </a:moveTo>
                <a:lnTo>
                  <a:pt x="12655246" y="0"/>
                </a:lnTo>
                <a:lnTo>
                  <a:pt x="12655246" y="7814614"/>
                </a:lnTo>
                <a:lnTo>
                  <a:pt x="0" y="7814614"/>
                </a:lnTo>
                <a:lnTo>
                  <a:pt x="0" y="0"/>
                </a:lnTo>
                <a:close/>
              </a:path>
            </a:pathLst>
          </a:custGeom>
          <a:blipFill>
            <a:blip r:embed="rId7"/>
            <a:stretch>
              <a:fillRect l="0" t="0" r="0" b="0"/>
            </a:stretch>
          </a:blipFill>
        </p:spPr>
      </p:sp>
      <p:sp>
        <p:nvSpPr>
          <p:cNvPr name="Freeform 13" id="13"/>
          <p:cNvSpPr/>
          <p:nvPr/>
        </p:nvSpPr>
        <p:spPr>
          <a:xfrm flipH="false" flipV="false" rot="0">
            <a:off x="2753340" y="1198093"/>
            <a:ext cx="12655246" cy="7814615"/>
          </a:xfrm>
          <a:custGeom>
            <a:avLst/>
            <a:gdLst/>
            <a:ahLst/>
            <a:cxnLst/>
            <a:rect r="r" b="b" t="t" l="l"/>
            <a:pathLst>
              <a:path h="7814615" w="12655246">
                <a:moveTo>
                  <a:pt x="0" y="0"/>
                </a:moveTo>
                <a:lnTo>
                  <a:pt x="12655246" y="0"/>
                </a:lnTo>
                <a:lnTo>
                  <a:pt x="12655246" y="7814614"/>
                </a:lnTo>
                <a:lnTo>
                  <a:pt x="0" y="7814614"/>
                </a:lnTo>
                <a:lnTo>
                  <a:pt x="0" y="0"/>
                </a:lnTo>
                <a:close/>
              </a:path>
            </a:pathLst>
          </a:custGeom>
          <a:blipFill>
            <a:blip r:embed="rId7"/>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837902" y="1163923"/>
            <a:ext cx="8954447" cy="5673839"/>
          </a:xfrm>
          <a:custGeom>
            <a:avLst/>
            <a:gdLst/>
            <a:ahLst/>
            <a:cxnLst/>
            <a:rect r="r" b="b" t="t" l="l"/>
            <a:pathLst>
              <a:path h="5673839" w="8954447">
                <a:moveTo>
                  <a:pt x="0" y="0"/>
                </a:moveTo>
                <a:lnTo>
                  <a:pt x="8954447" y="0"/>
                </a:lnTo>
                <a:lnTo>
                  <a:pt x="8954447" y="5673839"/>
                </a:lnTo>
                <a:lnTo>
                  <a:pt x="0" y="5673839"/>
                </a:lnTo>
                <a:lnTo>
                  <a:pt x="0" y="0"/>
                </a:lnTo>
                <a:close/>
              </a:path>
            </a:pathLst>
          </a:custGeom>
          <a:blipFill>
            <a:blip r:embed="rId7"/>
            <a:stretch>
              <a:fillRect l="0" t="0" r="0" b="0"/>
            </a:stretch>
          </a:blipFill>
        </p:spPr>
      </p:sp>
      <p:sp>
        <p:nvSpPr>
          <p:cNvPr name="TextBox 10" id="10"/>
          <p:cNvSpPr txBox="true"/>
          <p:nvPr/>
        </p:nvSpPr>
        <p:spPr>
          <a:xfrm rot="0">
            <a:off x="1906252" y="3327074"/>
            <a:ext cx="14921075" cy="614045"/>
          </a:xfrm>
          <a:prstGeom prst="rect">
            <a:avLst/>
          </a:prstGeom>
        </p:spPr>
        <p:txBody>
          <a:bodyPr anchor="t" rtlCol="false" tIns="0" lIns="0" bIns="0" rIns="0">
            <a:spAutoFit/>
          </a:bodyPr>
          <a:lstStyle/>
          <a:p>
            <a:pPr algn="ctr">
              <a:lnSpc>
                <a:spcPts val="4479"/>
              </a:lnSpc>
            </a:pPr>
          </a:p>
        </p:txBody>
      </p:sp>
      <p:sp>
        <p:nvSpPr>
          <p:cNvPr name="Freeform 11" id="11"/>
          <p:cNvSpPr/>
          <p:nvPr/>
        </p:nvSpPr>
        <p:spPr>
          <a:xfrm flipH="false" flipV="false" rot="0">
            <a:off x="7134473" y="3130603"/>
            <a:ext cx="4559882" cy="2699174"/>
          </a:xfrm>
          <a:custGeom>
            <a:avLst/>
            <a:gdLst/>
            <a:ahLst/>
            <a:cxnLst/>
            <a:rect r="r" b="b" t="t" l="l"/>
            <a:pathLst>
              <a:path h="2699174" w="4559882">
                <a:moveTo>
                  <a:pt x="0" y="0"/>
                </a:moveTo>
                <a:lnTo>
                  <a:pt x="4559882" y="0"/>
                </a:lnTo>
                <a:lnTo>
                  <a:pt x="4559882" y="2699175"/>
                </a:lnTo>
                <a:lnTo>
                  <a:pt x="0" y="2699175"/>
                </a:lnTo>
                <a:lnTo>
                  <a:pt x="0" y="0"/>
                </a:lnTo>
                <a:close/>
              </a:path>
            </a:pathLst>
          </a:custGeom>
          <a:blipFill>
            <a:blip r:embed="rId8"/>
            <a:stretch>
              <a:fillRect l="0" t="0" r="0" b="0"/>
            </a:stretch>
          </a:blipFill>
        </p:spPr>
      </p:sp>
      <p:sp>
        <p:nvSpPr>
          <p:cNvPr name="Freeform 12" id="12"/>
          <p:cNvSpPr/>
          <p:nvPr/>
        </p:nvSpPr>
        <p:spPr>
          <a:xfrm flipH="false" flipV="false" rot="0">
            <a:off x="2837902" y="1163923"/>
            <a:ext cx="8954447" cy="5673839"/>
          </a:xfrm>
          <a:custGeom>
            <a:avLst/>
            <a:gdLst/>
            <a:ahLst/>
            <a:cxnLst/>
            <a:rect r="r" b="b" t="t" l="l"/>
            <a:pathLst>
              <a:path h="5673839" w="8954447">
                <a:moveTo>
                  <a:pt x="0" y="0"/>
                </a:moveTo>
                <a:lnTo>
                  <a:pt x="8954447" y="0"/>
                </a:lnTo>
                <a:lnTo>
                  <a:pt x="8954447" y="5673839"/>
                </a:lnTo>
                <a:lnTo>
                  <a:pt x="0" y="5673839"/>
                </a:lnTo>
                <a:lnTo>
                  <a:pt x="0" y="0"/>
                </a:lnTo>
                <a:close/>
              </a:path>
            </a:pathLst>
          </a:custGeom>
          <a:blipFill>
            <a:blip r:embed="rId7"/>
            <a:stretch>
              <a:fillRect l="0" t="0" r="0" b="0"/>
            </a:stretch>
          </a:blipFill>
        </p:spPr>
      </p:sp>
      <p:sp>
        <p:nvSpPr>
          <p:cNvPr name="Freeform 13" id="13"/>
          <p:cNvSpPr/>
          <p:nvPr/>
        </p:nvSpPr>
        <p:spPr>
          <a:xfrm flipH="false" flipV="false" rot="0">
            <a:off x="2837902" y="1163923"/>
            <a:ext cx="8954447" cy="5673839"/>
          </a:xfrm>
          <a:custGeom>
            <a:avLst/>
            <a:gdLst/>
            <a:ahLst/>
            <a:cxnLst/>
            <a:rect r="r" b="b" t="t" l="l"/>
            <a:pathLst>
              <a:path h="5673839" w="8954447">
                <a:moveTo>
                  <a:pt x="0" y="0"/>
                </a:moveTo>
                <a:lnTo>
                  <a:pt x="8954447" y="0"/>
                </a:lnTo>
                <a:lnTo>
                  <a:pt x="8954447" y="5673839"/>
                </a:lnTo>
                <a:lnTo>
                  <a:pt x="0" y="5673839"/>
                </a:lnTo>
                <a:lnTo>
                  <a:pt x="0" y="0"/>
                </a:lnTo>
                <a:close/>
              </a:path>
            </a:pathLst>
          </a:custGeom>
          <a:blipFill>
            <a:blip r:embed="rId7"/>
            <a:stretch>
              <a:fillRect l="0" t="0" r="0" b="0"/>
            </a:stretch>
          </a:blipFill>
        </p:spPr>
      </p:sp>
      <p:sp>
        <p:nvSpPr>
          <p:cNvPr name="Freeform 14" id="14"/>
          <p:cNvSpPr/>
          <p:nvPr/>
        </p:nvSpPr>
        <p:spPr>
          <a:xfrm flipH="false" flipV="false" rot="0">
            <a:off x="2837902" y="1163923"/>
            <a:ext cx="8954447" cy="5673839"/>
          </a:xfrm>
          <a:custGeom>
            <a:avLst/>
            <a:gdLst/>
            <a:ahLst/>
            <a:cxnLst/>
            <a:rect r="r" b="b" t="t" l="l"/>
            <a:pathLst>
              <a:path h="5673839" w="8954447">
                <a:moveTo>
                  <a:pt x="0" y="0"/>
                </a:moveTo>
                <a:lnTo>
                  <a:pt x="8954447" y="0"/>
                </a:lnTo>
                <a:lnTo>
                  <a:pt x="8954447" y="5673839"/>
                </a:lnTo>
                <a:lnTo>
                  <a:pt x="0" y="5673839"/>
                </a:lnTo>
                <a:lnTo>
                  <a:pt x="0" y="0"/>
                </a:lnTo>
                <a:close/>
              </a:path>
            </a:pathLst>
          </a:custGeom>
          <a:blipFill>
            <a:blip r:embed="rId7"/>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1703166" y="843765"/>
            <a:ext cx="14219740" cy="3214649"/>
            <a:chOff x="0" y="0"/>
            <a:chExt cx="18959653" cy="4286199"/>
          </a:xfrm>
        </p:grpSpPr>
        <p:sp>
          <p:nvSpPr>
            <p:cNvPr name="TextBox 10" id="10"/>
            <p:cNvSpPr txBox="true"/>
            <p:nvPr/>
          </p:nvSpPr>
          <p:spPr>
            <a:xfrm rot="0">
              <a:off x="0" y="-19050"/>
              <a:ext cx="18959653" cy="3109383"/>
            </a:xfrm>
            <a:prstGeom prst="rect">
              <a:avLst/>
            </a:prstGeom>
          </p:spPr>
          <p:txBody>
            <a:bodyPr anchor="t" rtlCol="false" tIns="0" lIns="0" bIns="0" rIns="0">
              <a:spAutoFit/>
            </a:bodyPr>
            <a:lstStyle/>
            <a:p>
              <a:pPr algn="ctr">
                <a:lnSpc>
                  <a:spcPts val="6199"/>
                </a:lnSpc>
              </a:pPr>
              <a:r>
                <a:rPr lang="en-US" sz="4999">
                  <a:solidFill>
                    <a:srgbClr val="FFFFFF"/>
                  </a:solidFill>
                  <a:latin typeface="Russo One"/>
                  <a:ea typeface="Russo One"/>
                  <a:cs typeface="Russo One"/>
                  <a:sym typeface="Russo One"/>
                </a:rPr>
                <a:t>Successive Decoding Limitations &amp; Introduction to SCL Decoding(CRC aided)</a:t>
              </a:r>
            </a:p>
            <a:p>
              <a:pPr algn="ctr">
                <a:lnSpc>
                  <a:spcPts val="6199"/>
                </a:lnSpc>
              </a:pPr>
            </a:p>
          </p:txBody>
        </p:sp>
        <p:sp>
          <p:nvSpPr>
            <p:cNvPr name="TextBox 11" id="11"/>
            <p:cNvSpPr txBox="true"/>
            <p:nvPr/>
          </p:nvSpPr>
          <p:spPr>
            <a:xfrm rot="0">
              <a:off x="0" y="3511922"/>
              <a:ext cx="18959653"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2974596" y="3133303"/>
            <a:ext cx="12338808" cy="2031516"/>
          </a:xfrm>
          <a:prstGeom prst="rect">
            <a:avLst/>
          </a:prstGeom>
        </p:spPr>
        <p:txBody>
          <a:bodyPr anchor="t" rtlCol="false" tIns="0" lIns="0" bIns="0" rIns="0">
            <a:spAutoFit/>
          </a:bodyPr>
          <a:lstStyle/>
          <a:p>
            <a:pPr algn="just" marL="690881" indent="-345440" lvl="1">
              <a:lnSpc>
                <a:spcPts val="3968"/>
              </a:lnSpc>
              <a:buFont typeface="Arial"/>
              <a:buChar char="•"/>
            </a:pPr>
            <a:r>
              <a:rPr lang="en-US" b="true" sz="3200">
                <a:solidFill>
                  <a:srgbClr val="FFFFFF"/>
                </a:solidFill>
                <a:latin typeface="Calibri (MS) Bold"/>
                <a:ea typeface="Calibri (MS) Bold"/>
                <a:cs typeface="Calibri (MS) Bold"/>
                <a:sym typeface="Calibri (MS) Bold"/>
              </a:rPr>
              <a:t>The</a:t>
            </a:r>
            <a:r>
              <a:rPr lang="en-US" b="true" sz="3200">
                <a:solidFill>
                  <a:srgbClr val="FFFFFF"/>
                </a:solidFill>
                <a:latin typeface="Calibri (MS) Bold"/>
                <a:ea typeface="Calibri (MS) Bold"/>
                <a:cs typeface="Calibri (MS) Bold"/>
                <a:sym typeface="Calibri (MS) Bold"/>
              </a:rPr>
              <a:t> error-correction performance of short polar c</a:t>
            </a:r>
            <a:r>
              <a:rPr lang="en-US" b="true" sz="3200">
                <a:solidFill>
                  <a:srgbClr val="FFFFFF"/>
                </a:solidFill>
                <a:latin typeface="Calibri (MS) Bold"/>
                <a:ea typeface="Calibri (MS) Bold"/>
                <a:cs typeface="Calibri (MS) Bold"/>
                <a:sym typeface="Calibri (MS) Bold"/>
              </a:rPr>
              <a:t>odes under SC decoding does not satisfy the </a:t>
            </a:r>
            <a:r>
              <a:rPr lang="en-US" b="true" sz="3200">
                <a:solidFill>
                  <a:srgbClr val="FFFFFF"/>
                </a:solidFill>
                <a:latin typeface="Calibri (MS) Bold"/>
                <a:ea typeface="Calibri (MS) Bold"/>
                <a:cs typeface="Calibri (MS) Bold"/>
                <a:sym typeface="Calibri (MS) Bold"/>
              </a:rPr>
              <a:t>requirements of the 5G standard.</a:t>
            </a:r>
          </a:p>
          <a:p>
            <a:pPr algn="just">
              <a:lnSpc>
                <a:spcPts val="3968"/>
              </a:lnSpc>
              <a:spcBef>
                <a:spcPct val="0"/>
              </a:spcBef>
            </a:pPr>
          </a:p>
          <a:p>
            <a:pPr algn="just">
              <a:lnSpc>
                <a:spcPts val="3968"/>
              </a:lnSpc>
              <a:spcBef>
                <a:spcPct val="0"/>
              </a:spcBef>
            </a:pPr>
          </a:p>
        </p:txBody>
      </p:sp>
      <p:sp>
        <p:nvSpPr>
          <p:cNvPr name="TextBox 13" id="13"/>
          <p:cNvSpPr txBox="true"/>
          <p:nvPr/>
        </p:nvSpPr>
        <p:spPr>
          <a:xfrm rot="0">
            <a:off x="2974596" y="5076825"/>
            <a:ext cx="12338808" cy="2031516"/>
          </a:xfrm>
          <a:prstGeom prst="rect">
            <a:avLst/>
          </a:prstGeom>
        </p:spPr>
        <p:txBody>
          <a:bodyPr anchor="t" rtlCol="false" tIns="0" lIns="0" bIns="0" rIns="0">
            <a:spAutoFit/>
          </a:bodyPr>
          <a:lstStyle/>
          <a:p>
            <a:pPr algn="just" marL="690881" indent="-345440" lvl="1">
              <a:lnSpc>
                <a:spcPts val="3968"/>
              </a:lnSpc>
              <a:spcBef>
                <a:spcPct val="0"/>
              </a:spcBef>
              <a:buFont typeface="Arial"/>
              <a:buChar char="•"/>
            </a:pPr>
            <a:r>
              <a:rPr lang="en-US" b="true" sz="3200">
                <a:solidFill>
                  <a:srgbClr val="FFFFFF"/>
                </a:solidFill>
                <a:latin typeface="Calibri (MS) Bold"/>
                <a:ea typeface="Calibri (MS) Bold"/>
                <a:cs typeface="Calibri (MS) Bold"/>
                <a:sym typeface="Calibri (MS) Bold"/>
              </a:rPr>
              <a:t>By</a:t>
            </a:r>
            <a:r>
              <a:rPr lang="en-US" b="true" sz="3200">
                <a:solidFill>
                  <a:srgbClr val="FFFFFF"/>
                </a:solidFill>
                <a:latin typeface="Calibri (MS) Bold"/>
                <a:ea typeface="Calibri (MS) Bold"/>
                <a:cs typeface="Calibri (MS) Bold"/>
                <a:sym typeface="Calibri (MS) Bold"/>
              </a:rPr>
              <a:t> keeping a list of Candidate message words at each stage of the decoding proc</a:t>
            </a:r>
            <a:r>
              <a:rPr lang="en-US" b="true" sz="3200">
                <a:solidFill>
                  <a:srgbClr val="FFFFFF"/>
                </a:solidFill>
                <a:latin typeface="Calibri (MS) Bold"/>
                <a:ea typeface="Calibri (MS) Bold"/>
                <a:cs typeface="Calibri (MS) Bold"/>
                <a:sym typeface="Calibri (MS) Bold"/>
              </a:rPr>
              <a:t>ess, SC list (SCL) decoding was developed to improve the error-cor</a:t>
            </a:r>
            <a:r>
              <a:rPr lang="en-US" b="true" sz="3200">
                <a:solidFill>
                  <a:srgbClr val="FFFFFF"/>
                </a:solidFill>
                <a:latin typeface="Calibri (MS) Bold"/>
                <a:ea typeface="Calibri (MS) Bold"/>
                <a:cs typeface="Calibri (MS) Bold"/>
                <a:sym typeface="Calibri (MS) Bold"/>
              </a:rPr>
              <a:t>rection performance of SC decoding.</a:t>
            </a:r>
          </a:p>
          <a:p>
            <a:pPr algn="just">
              <a:lnSpc>
                <a:spcPts val="3968"/>
              </a:lnSpc>
              <a:spcBef>
                <a:spcPct val="0"/>
              </a:spcBef>
            </a:pPr>
          </a:p>
        </p:txBody>
      </p:sp>
      <p:sp>
        <p:nvSpPr>
          <p:cNvPr name="TextBox 14" id="14"/>
          <p:cNvSpPr txBox="true"/>
          <p:nvPr/>
        </p:nvSpPr>
        <p:spPr>
          <a:xfrm rot="0">
            <a:off x="2974596" y="7460445"/>
            <a:ext cx="12338808" cy="2031516"/>
          </a:xfrm>
          <a:prstGeom prst="rect">
            <a:avLst/>
          </a:prstGeom>
        </p:spPr>
        <p:txBody>
          <a:bodyPr anchor="t" rtlCol="false" tIns="0" lIns="0" bIns="0" rIns="0">
            <a:spAutoFit/>
          </a:bodyPr>
          <a:lstStyle/>
          <a:p>
            <a:pPr algn="just" marL="690881" indent="-345440" lvl="1">
              <a:lnSpc>
                <a:spcPts val="3968"/>
              </a:lnSpc>
              <a:spcBef>
                <a:spcPct val="0"/>
              </a:spcBef>
              <a:buFont typeface="Arial"/>
              <a:buChar char="•"/>
            </a:pPr>
            <a:r>
              <a:rPr lang="en-US" b="true" sz="3200">
                <a:solidFill>
                  <a:srgbClr val="FFFFFF"/>
                </a:solidFill>
                <a:latin typeface="Calibri (MS) Bold"/>
                <a:ea typeface="Calibri (MS) Bold"/>
                <a:cs typeface="Calibri (MS) Bold"/>
                <a:sym typeface="Calibri (MS) Bold"/>
              </a:rPr>
              <a:t>In SCL</a:t>
            </a:r>
            <a:r>
              <a:rPr lang="en-US" b="true" sz="3200">
                <a:solidFill>
                  <a:srgbClr val="FFFFFF"/>
                </a:solidFill>
                <a:latin typeface="Calibri (MS) Bold"/>
                <a:ea typeface="Calibri (MS) Bold"/>
                <a:cs typeface="Calibri (MS) Bold"/>
                <a:sym typeface="Calibri (MS) Bold"/>
              </a:rPr>
              <a:t> Decoding when the polar c</a:t>
            </a:r>
            <a:r>
              <a:rPr lang="en-US" b="true" sz="3200">
                <a:solidFill>
                  <a:srgbClr val="FFFFFF"/>
                </a:solidFill>
                <a:latin typeface="Calibri (MS) Bold"/>
                <a:ea typeface="Calibri (MS) Bold"/>
                <a:cs typeface="Calibri (MS) Bold"/>
                <a:sym typeface="Calibri (MS) Bold"/>
              </a:rPr>
              <a:t>ode is concatenated with a cyclic redundancy check (CRC)cod</a:t>
            </a:r>
            <a:r>
              <a:rPr lang="en-US" b="true" sz="3200">
                <a:solidFill>
                  <a:srgbClr val="FFFFFF"/>
                </a:solidFill>
                <a:latin typeface="Calibri (MS) Bold"/>
                <a:ea typeface="Calibri (MS) Bold"/>
                <a:cs typeface="Calibri (MS) Bold"/>
                <a:sym typeface="Calibri (MS) Bold"/>
              </a:rPr>
              <a:t>e, Error Correction performance is significantly improved.</a:t>
            </a:r>
          </a:p>
          <a:p>
            <a:pPr algn="just">
              <a:lnSpc>
                <a:spcPts val="396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242807" y="5626895"/>
            <a:ext cx="6491186" cy="3315642"/>
          </a:xfrm>
          <a:custGeom>
            <a:avLst/>
            <a:gdLst/>
            <a:ahLst/>
            <a:cxnLst/>
            <a:rect r="r" b="b" t="t" l="l"/>
            <a:pathLst>
              <a:path h="3315642" w="6491186">
                <a:moveTo>
                  <a:pt x="0" y="0"/>
                </a:moveTo>
                <a:lnTo>
                  <a:pt x="6491186" y="0"/>
                </a:lnTo>
                <a:lnTo>
                  <a:pt x="6491186" y="3315642"/>
                </a:lnTo>
                <a:lnTo>
                  <a:pt x="0" y="3315642"/>
                </a:lnTo>
                <a:lnTo>
                  <a:pt x="0" y="0"/>
                </a:lnTo>
                <a:close/>
              </a:path>
            </a:pathLst>
          </a:custGeom>
          <a:blipFill>
            <a:blip r:embed="rId7"/>
            <a:stretch>
              <a:fillRect l="0" t="0" r="0" b="0"/>
            </a:stretch>
          </a:blipFill>
        </p:spPr>
      </p:sp>
      <p:sp>
        <p:nvSpPr>
          <p:cNvPr name="Freeform 10" id="10"/>
          <p:cNvSpPr/>
          <p:nvPr/>
        </p:nvSpPr>
        <p:spPr>
          <a:xfrm flipH="false" flipV="false" rot="0">
            <a:off x="9545634" y="5183418"/>
            <a:ext cx="6018795" cy="4202597"/>
          </a:xfrm>
          <a:custGeom>
            <a:avLst/>
            <a:gdLst/>
            <a:ahLst/>
            <a:cxnLst/>
            <a:rect r="r" b="b" t="t" l="l"/>
            <a:pathLst>
              <a:path h="4202597" w="6018795">
                <a:moveTo>
                  <a:pt x="0" y="0"/>
                </a:moveTo>
                <a:lnTo>
                  <a:pt x="6018795" y="0"/>
                </a:lnTo>
                <a:lnTo>
                  <a:pt x="6018795" y="4202597"/>
                </a:lnTo>
                <a:lnTo>
                  <a:pt x="0" y="4202597"/>
                </a:lnTo>
                <a:lnTo>
                  <a:pt x="0" y="0"/>
                </a:lnTo>
                <a:close/>
              </a:path>
            </a:pathLst>
          </a:custGeom>
          <a:blipFill>
            <a:blip r:embed="rId8"/>
            <a:stretch>
              <a:fillRect l="0" t="0" r="0" b="0"/>
            </a:stretch>
          </a:blipFill>
        </p:spPr>
      </p:sp>
      <p:grpSp>
        <p:nvGrpSpPr>
          <p:cNvPr name="Group 11" id="11"/>
          <p:cNvGrpSpPr/>
          <p:nvPr/>
        </p:nvGrpSpPr>
        <p:grpSpPr>
          <a:xfrm rot="0">
            <a:off x="4539402" y="1028700"/>
            <a:ext cx="10012463" cy="3127273"/>
            <a:chOff x="0" y="0"/>
            <a:chExt cx="13349951" cy="4169697"/>
          </a:xfrm>
        </p:grpSpPr>
        <p:sp>
          <p:nvSpPr>
            <p:cNvPr name="TextBox 12" id="12"/>
            <p:cNvSpPr txBox="true"/>
            <p:nvPr/>
          </p:nvSpPr>
          <p:spPr>
            <a:xfrm rot="0">
              <a:off x="0" y="-28575"/>
              <a:ext cx="13349951"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Channel Polarization</a:t>
              </a:r>
            </a:p>
            <a:p>
              <a:pPr algn="ctr">
                <a:lnSpc>
                  <a:spcPts val="8928"/>
                </a:lnSpc>
              </a:pPr>
            </a:p>
          </p:txBody>
        </p:sp>
        <p:sp>
          <p:nvSpPr>
            <p:cNvPr name="TextBox 13" id="13"/>
            <p:cNvSpPr txBox="true"/>
            <p:nvPr/>
          </p:nvSpPr>
          <p:spPr>
            <a:xfrm rot="0">
              <a:off x="0" y="3395420"/>
              <a:ext cx="13349951" cy="774277"/>
            </a:xfrm>
            <a:prstGeom prst="rect">
              <a:avLst/>
            </a:prstGeom>
          </p:spPr>
          <p:txBody>
            <a:bodyPr anchor="t" rtlCol="false" tIns="0" lIns="0" bIns="0" rIns="0">
              <a:spAutoFit/>
            </a:bodyPr>
            <a:lstStyle/>
            <a:p>
              <a:pPr algn="ctr">
                <a:lnSpc>
                  <a:spcPts val="4479"/>
                </a:lnSpc>
              </a:pPr>
            </a:p>
          </p:txBody>
        </p:sp>
      </p:grpSp>
      <p:sp>
        <p:nvSpPr>
          <p:cNvPr name="TextBox 14" id="14"/>
          <p:cNvSpPr txBox="true"/>
          <p:nvPr/>
        </p:nvSpPr>
        <p:spPr>
          <a:xfrm rot="0">
            <a:off x="1456365" y="2667420"/>
            <a:ext cx="15375270" cy="1718945"/>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FFFFF"/>
                </a:solidFill>
                <a:latin typeface="Calibri (MS)"/>
                <a:ea typeface="Calibri (MS)"/>
                <a:cs typeface="Calibri (MS)"/>
                <a:sym typeface="Calibri (MS)"/>
              </a:rPr>
              <a:t>Polar Codes work by transforming a noisy communication channel into two sub-channels: one with high reliability and the other with low reliability. This process is known as channel polarization.</a:t>
            </a:r>
          </a:p>
        </p:txBody>
      </p:sp>
      <p:sp>
        <p:nvSpPr>
          <p:cNvPr name="TextBox 15" id="15"/>
          <p:cNvSpPr txBox="true"/>
          <p:nvPr/>
        </p:nvSpPr>
        <p:spPr>
          <a:xfrm rot="0">
            <a:off x="3799677" y="9024700"/>
            <a:ext cx="3377446" cy="3613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libri (MS)"/>
                <a:ea typeface="Calibri (MS)"/>
                <a:cs typeface="Calibri (MS)"/>
                <a:sym typeface="Calibri (MS)"/>
              </a:rPr>
              <a:t>B-DMC With Two-Fold Polarization</a:t>
            </a:r>
          </a:p>
        </p:txBody>
      </p:sp>
      <p:sp>
        <p:nvSpPr>
          <p:cNvPr name="TextBox 16" id="16"/>
          <p:cNvSpPr txBox="true"/>
          <p:nvPr/>
        </p:nvSpPr>
        <p:spPr>
          <a:xfrm rot="0">
            <a:off x="10809696" y="9024700"/>
            <a:ext cx="3964587" cy="3613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libri (MS)"/>
                <a:ea typeface="Calibri (MS)"/>
                <a:cs typeface="Calibri (MS)"/>
                <a:sym typeface="Calibri (MS)"/>
              </a:rPr>
              <a:t>Polarization of W into N virtual channels</a:t>
            </a:r>
          </a:p>
        </p:txBody>
      </p:sp>
      <p:sp>
        <p:nvSpPr>
          <p:cNvPr name="Freeform 17" id="17"/>
          <p:cNvSpPr/>
          <p:nvPr/>
        </p:nvSpPr>
        <p:spPr>
          <a:xfrm flipH="false" flipV="false" rot="0">
            <a:off x="9545634" y="5173893"/>
            <a:ext cx="6018795" cy="4202597"/>
          </a:xfrm>
          <a:custGeom>
            <a:avLst/>
            <a:gdLst/>
            <a:ahLst/>
            <a:cxnLst/>
            <a:rect r="r" b="b" t="t" l="l"/>
            <a:pathLst>
              <a:path h="4202597" w="6018795">
                <a:moveTo>
                  <a:pt x="0" y="0"/>
                </a:moveTo>
                <a:lnTo>
                  <a:pt x="6018795" y="0"/>
                </a:lnTo>
                <a:lnTo>
                  <a:pt x="6018795" y="4202597"/>
                </a:lnTo>
                <a:lnTo>
                  <a:pt x="0" y="4202597"/>
                </a:lnTo>
                <a:lnTo>
                  <a:pt x="0" y="0"/>
                </a:lnTo>
                <a:close/>
              </a:path>
            </a:pathLst>
          </a:custGeom>
          <a:blipFill>
            <a:blip r:embed="rId8"/>
            <a:stretch>
              <a:fillRect l="0" t="0" r="0" b="0"/>
            </a:stretch>
          </a:blipFill>
        </p:spPr>
      </p:sp>
      <p:sp>
        <p:nvSpPr>
          <p:cNvPr name="Freeform 18" id="18"/>
          <p:cNvSpPr/>
          <p:nvPr/>
        </p:nvSpPr>
        <p:spPr>
          <a:xfrm flipH="false" flipV="false" rot="0">
            <a:off x="2242807" y="5626895"/>
            <a:ext cx="6491186" cy="3315642"/>
          </a:xfrm>
          <a:custGeom>
            <a:avLst/>
            <a:gdLst/>
            <a:ahLst/>
            <a:cxnLst/>
            <a:rect r="r" b="b" t="t" l="l"/>
            <a:pathLst>
              <a:path h="3315642" w="6491186">
                <a:moveTo>
                  <a:pt x="0" y="0"/>
                </a:moveTo>
                <a:lnTo>
                  <a:pt x="6491186" y="0"/>
                </a:lnTo>
                <a:lnTo>
                  <a:pt x="6491186" y="3315642"/>
                </a:lnTo>
                <a:lnTo>
                  <a:pt x="0" y="3315642"/>
                </a:lnTo>
                <a:lnTo>
                  <a:pt x="0" y="0"/>
                </a:lnTo>
                <a:close/>
              </a:path>
            </a:pathLst>
          </a:custGeom>
          <a:blipFill>
            <a:blip r:embed="rId7"/>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2974596" y="843765"/>
            <a:ext cx="12338808" cy="2433599"/>
            <a:chOff x="0" y="0"/>
            <a:chExt cx="16451745" cy="3244799"/>
          </a:xfrm>
        </p:grpSpPr>
        <p:sp>
          <p:nvSpPr>
            <p:cNvPr name="TextBox 10" id="10"/>
            <p:cNvSpPr txBox="true"/>
            <p:nvPr/>
          </p:nvSpPr>
          <p:spPr>
            <a:xfrm rot="0">
              <a:off x="0" y="-19050"/>
              <a:ext cx="16451745" cy="2067983"/>
            </a:xfrm>
            <a:prstGeom prst="rect">
              <a:avLst/>
            </a:prstGeom>
          </p:spPr>
          <p:txBody>
            <a:bodyPr anchor="t" rtlCol="false" tIns="0" lIns="0" bIns="0" rIns="0">
              <a:spAutoFit/>
            </a:bodyPr>
            <a:lstStyle/>
            <a:p>
              <a:pPr algn="ctr">
                <a:lnSpc>
                  <a:spcPts val="6199"/>
                </a:lnSpc>
              </a:pPr>
              <a:r>
                <a:rPr lang="en-US" sz="4999">
                  <a:solidFill>
                    <a:srgbClr val="FFFFFF"/>
                  </a:solidFill>
                  <a:latin typeface="Russo One"/>
                  <a:ea typeface="Russo One"/>
                  <a:cs typeface="Russo One"/>
                  <a:sym typeface="Russo One"/>
                </a:rPr>
                <a:t>Successive Cancellation List Decoder</a:t>
              </a:r>
            </a:p>
            <a:p>
              <a:pPr algn="ctr">
                <a:lnSpc>
                  <a:spcPts val="6199"/>
                </a:lnSpc>
              </a:pPr>
            </a:p>
          </p:txBody>
        </p:sp>
        <p:sp>
          <p:nvSpPr>
            <p:cNvPr name="TextBox 11" id="11"/>
            <p:cNvSpPr txBox="true"/>
            <p:nvPr/>
          </p:nvSpPr>
          <p:spPr>
            <a:xfrm rot="0">
              <a:off x="0" y="2470522"/>
              <a:ext cx="16451745"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2974596" y="2043377"/>
            <a:ext cx="11045622" cy="6766860"/>
          </a:xfrm>
          <a:prstGeom prst="rect">
            <a:avLst/>
          </a:prstGeom>
        </p:spPr>
        <p:txBody>
          <a:bodyPr anchor="t" rtlCol="false" tIns="0" lIns="0" bIns="0" rIns="0">
            <a:spAutoFit/>
          </a:bodyPr>
          <a:lstStyle/>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Successive Cancellatio</a:t>
            </a:r>
            <a:r>
              <a:rPr lang="en-US" b="true" sz="2864">
                <a:solidFill>
                  <a:srgbClr val="FFFFFF"/>
                </a:solidFill>
                <a:latin typeface="Calibri (MS) Bold"/>
                <a:ea typeface="Calibri (MS) Bold"/>
                <a:cs typeface="Calibri (MS) Bold"/>
                <a:sym typeface="Calibri (MS) Bold"/>
              </a:rPr>
              <a:t>n List (SCL)</a:t>
            </a:r>
            <a:r>
              <a:rPr lang="en-US" b="true" sz="2864">
                <a:solidFill>
                  <a:srgbClr val="FFFFFF"/>
                </a:solidFill>
                <a:latin typeface="Calibri (MS) Bold"/>
                <a:ea typeface="Calibri (MS) Bold"/>
                <a:cs typeface="Calibri (MS) Bold"/>
                <a:sym typeface="Calibri (MS) Bold"/>
              </a:rPr>
              <a:t> decoding is an extension of standard decoding methods used in polar c</a:t>
            </a:r>
            <a:r>
              <a:rPr lang="en-US" b="true" sz="2864">
                <a:solidFill>
                  <a:srgbClr val="FFFFFF"/>
                </a:solidFill>
                <a:latin typeface="Calibri (MS) Bold"/>
                <a:ea typeface="Calibri (MS) Bold"/>
                <a:cs typeface="Calibri (MS) Bold"/>
                <a:sym typeface="Calibri (MS) Bold"/>
              </a:rPr>
              <a:t>odes. </a:t>
            </a:r>
          </a:p>
          <a:p>
            <a:pPr algn="just">
              <a:lnSpc>
                <a:spcPts val="3552"/>
              </a:lnSpc>
            </a:pPr>
          </a:p>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It operates by maintaining a list of potential codewords throughout the decoding process. By exploring multiple paths simultaneously and pruning less promising options, SCL decoding </a:t>
            </a:r>
            <a:r>
              <a:rPr lang="en-US" b="true" sz="2864">
                <a:solidFill>
                  <a:srgbClr val="FFFFFF"/>
                </a:solidFill>
                <a:latin typeface="Calibri (MS) Bold"/>
                <a:ea typeface="Calibri (MS) Bold"/>
                <a:cs typeface="Calibri (MS) Bold"/>
                <a:sym typeface="Calibri (MS) Bold"/>
              </a:rPr>
              <a:t>enhances error correction capabilities. </a:t>
            </a:r>
          </a:p>
          <a:p>
            <a:pPr algn="just">
              <a:lnSpc>
                <a:spcPts val="3552"/>
              </a:lnSpc>
            </a:pPr>
          </a:p>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Overall, SCL decoding represents a powerful tool for improving the reliability of communication systems employing polar codes.</a:t>
            </a:r>
          </a:p>
          <a:p>
            <a:pPr algn="just">
              <a:lnSpc>
                <a:spcPts val="3552"/>
              </a:lnSpc>
            </a:pPr>
          </a:p>
          <a:p>
            <a:pPr algn="just">
              <a:lnSpc>
                <a:spcPts val="3552"/>
              </a:lnSpc>
            </a:pPr>
          </a:p>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One negative Point of SCL Decoder </a:t>
            </a:r>
          </a:p>
          <a:p>
            <a:pPr algn="just">
              <a:lnSpc>
                <a:spcPts val="3552"/>
              </a:lnSpc>
              <a:spcBef>
                <a:spcPct val="0"/>
              </a:spcBef>
            </a:pPr>
          </a:p>
          <a:p>
            <a:pPr algn="just">
              <a:lnSpc>
                <a:spcPts val="3552"/>
              </a:lnSpc>
              <a:spcBef>
                <a:spcPct val="0"/>
              </a:spcBef>
            </a:pPr>
          </a:p>
        </p:txBody>
      </p:sp>
      <p:sp>
        <p:nvSpPr>
          <p:cNvPr name="TextBox 13" id="13"/>
          <p:cNvSpPr txBox="true"/>
          <p:nvPr/>
        </p:nvSpPr>
        <p:spPr>
          <a:xfrm rot="0">
            <a:off x="3747948" y="8340951"/>
            <a:ext cx="11045622" cy="499772"/>
          </a:xfrm>
          <a:prstGeom prst="rect">
            <a:avLst/>
          </a:prstGeom>
        </p:spPr>
        <p:txBody>
          <a:bodyPr anchor="t" rtlCol="false" tIns="0" lIns="0" bIns="0" rIns="0">
            <a:spAutoFit/>
          </a:bodyPr>
          <a:lstStyle/>
          <a:p>
            <a:pPr algn="just">
              <a:lnSpc>
                <a:spcPts val="3552"/>
              </a:lnSpc>
            </a:pPr>
            <a:r>
              <a:rPr lang="en-US" b="true" sz="2864">
                <a:solidFill>
                  <a:srgbClr val="FFFFFF"/>
                </a:solidFill>
                <a:latin typeface="Calibri (MS) Bold"/>
                <a:ea typeface="Calibri (MS) Bold"/>
                <a:cs typeface="Calibri (MS) Bold"/>
                <a:sym typeface="Calibri (MS) Bold"/>
              </a:rPr>
              <a:t>D</a:t>
            </a:r>
            <a:r>
              <a:rPr lang="en-US" b="true" sz="2864">
                <a:solidFill>
                  <a:srgbClr val="FFFFFF"/>
                </a:solidFill>
                <a:latin typeface="Calibri (MS) Bold"/>
                <a:ea typeface="Calibri (MS) Bold"/>
                <a:cs typeface="Calibri (MS) Bold"/>
                <a:sym typeface="Calibri (MS) Bold"/>
              </a:rPr>
              <a:t>ecoding Compl</a:t>
            </a:r>
            <a:r>
              <a:rPr lang="en-US" b="true" sz="2864">
                <a:solidFill>
                  <a:srgbClr val="FFFFFF"/>
                </a:solidFill>
                <a:latin typeface="Calibri (MS) Bold"/>
                <a:ea typeface="Calibri (MS) Bold"/>
                <a:cs typeface="Calibri (MS) Bold"/>
                <a:sym typeface="Calibri (MS) Bold"/>
              </a:rPr>
              <a:t>exity of SCL grows as the list Siz</a:t>
            </a:r>
            <a:r>
              <a:rPr lang="en-US" b="true" sz="2864">
                <a:solidFill>
                  <a:srgbClr val="FFFFFF"/>
                </a:solidFill>
                <a:latin typeface="Calibri (MS) Bold"/>
                <a:ea typeface="Calibri (MS) Bold"/>
                <a:cs typeface="Calibri (MS) Bold"/>
                <a:sym typeface="Calibri (MS) Bold"/>
              </a:rPr>
              <a:t>e increases.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7824641" y="-3694841"/>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992192" y="2593653"/>
            <a:ext cx="14769300" cy="6664647"/>
          </a:xfrm>
          <a:custGeom>
            <a:avLst/>
            <a:gdLst/>
            <a:ahLst/>
            <a:cxnLst/>
            <a:rect r="r" b="b" t="t" l="l"/>
            <a:pathLst>
              <a:path h="6664647" w="14769300">
                <a:moveTo>
                  <a:pt x="0" y="0"/>
                </a:moveTo>
                <a:lnTo>
                  <a:pt x="14769300" y="0"/>
                </a:lnTo>
                <a:lnTo>
                  <a:pt x="14769300" y="6664647"/>
                </a:lnTo>
                <a:lnTo>
                  <a:pt x="0" y="6664647"/>
                </a:lnTo>
                <a:lnTo>
                  <a:pt x="0" y="0"/>
                </a:lnTo>
                <a:close/>
              </a:path>
            </a:pathLst>
          </a:custGeom>
          <a:blipFill>
            <a:blip r:embed="rId7"/>
            <a:stretch>
              <a:fillRect l="0" t="0" r="0" b="0"/>
            </a:stretch>
          </a:blipFill>
        </p:spPr>
      </p:sp>
      <p:grpSp>
        <p:nvGrpSpPr>
          <p:cNvPr name="Group 10" id="10"/>
          <p:cNvGrpSpPr/>
          <p:nvPr/>
        </p:nvGrpSpPr>
        <p:grpSpPr>
          <a:xfrm rot="0">
            <a:off x="3101499" y="3328006"/>
            <a:ext cx="1401902" cy="1335855"/>
            <a:chOff x="0" y="0"/>
            <a:chExt cx="369225" cy="351830"/>
          </a:xfrm>
        </p:grpSpPr>
        <p:sp>
          <p:nvSpPr>
            <p:cNvPr name="Freeform 11" id="11"/>
            <p:cNvSpPr/>
            <p:nvPr/>
          </p:nvSpPr>
          <p:spPr>
            <a:xfrm flipH="false" flipV="false" rot="0">
              <a:off x="0" y="0"/>
              <a:ext cx="369225" cy="351830"/>
            </a:xfrm>
            <a:custGeom>
              <a:avLst/>
              <a:gdLst/>
              <a:ahLst/>
              <a:cxnLst/>
              <a:rect r="r" b="b" t="t" l="l"/>
              <a:pathLst>
                <a:path h="351830" w="369225">
                  <a:moveTo>
                    <a:pt x="0" y="0"/>
                  </a:moveTo>
                  <a:lnTo>
                    <a:pt x="369225" y="0"/>
                  </a:lnTo>
                  <a:lnTo>
                    <a:pt x="369225" y="351830"/>
                  </a:lnTo>
                  <a:lnTo>
                    <a:pt x="0" y="351830"/>
                  </a:lnTo>
                  <a:close/>
                </a:path>
              </a:pathLst>
            </a:custGeom>
            <a:solidFill>
              <a:srgbClr val="209988"/>
            </a:solidFill>
          </p:spPr>
        </p:sp>
        <p:sp>
          <p:nvSpPr>
            <p:cNvPr name="TextBox 12" id="12"/>
            <p:cNvSpPr txBox="true"/>
            <p:nvPr/>
          </p:nvSpPr>
          <p:spPr>
            <a:xfrm>
              <a:off x="0" y="-76200"/>
              <a:ext cx="369225" cy="42803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871011" y="3340260"/>
            <a:ext cx="1401902" cy="1335855"/>
            <a:chOff x="0" y="0"/>
            <a:chExt cx="369225" cy="351830"/>
          </a:xfrm>
        </p:grpSpPr>
        <p:sp>
          <p:nvSpPr>
            <p:cNvPr name="Freeform 14" id="14"/>
            <p:cNvSpPr/>
            <p:nvPr/>
          </p:nvSpPr>
          <p:spPr>
            <a:xfrm flipH="false" flipV="false" rot="0">
              <a:off x="0" y="0"/>
              <a:ext cx="369225" cy="351830"/>
            </a:xfrm>
            <a:custGeom>
              <a:avLst/>
              <a:gdLst/>
              <a:ahLst/>
              <a:cxnLst/>
              <a:rect r="r" b="b" t="t" l="l"/>
              <a:pathLst>
                <a:path h="351830" w="369225">
                  <a:moveTo>
                    <a:pt x="0" y="0"/>
                  </a:moveTo>
                  <a:lnTo>
                    <a:pt x="369225" y="0"/>
                  </a:lnTo>
                  <a:lnTo>
                    <a:pt x="369225" y="351830"/>
                  </a:lnTo>
                  <a:lnTo>
                    <a:pt x="0" y="351830"/>
                  </a:lnTo>
                  <a:close/>
                </a:path>
              </a:pathLst>
            </a:custGeom>
            <a:solidFill>
              <a:srgbClr val="209988"/>
            </a:solidFill>
          </p:spPr>
        </p:sp>
        <p:sp>
          <p:nvSpPr>
            <p:cNvPr name="TextBox 15" id="15"/>
            <p:cNvSpPr txBox="true"/>
            <p:nvPr/>
          </p:nvSpPr>
          <p:spPr>
            <a:xfrm>
              <a:off x="0" y="-76200"/>
              <a:ext cx="369225" cy="42803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646058" y="3340260"/>
            <a:ext cx="1401902" cy="1335855"/>
            <a:chOff x="0" y="0"/>
            <a:chExt cx="369225" cy="351830"/>
          </a:xfrm>
        </p:grpSpPr>
        <p:sp>
          <p:nvSpPr>
            <p:cNvPr name="Freeform 17" id="17"/>
            <p:cNvSpPr/>
            <p:nvPr/>
          </p:nvSpPr>
          <p:spPr>
            <a:xfrm flipH="false" flipV="false" rot="0">
              <a:off x="0" y="0"/>
              <a:ext cx="369225" cy="351830"/>
            </a:xfrm>
            <a:custGeom>
              <a:avLst/>
              <a:gdLst/>
              <a:ahLst/>
              <a:cxnLst/>
              <a:rect r="r" b="b" t="t" l="l"/>
              <a:pathLst>
                <a:path h="351830" w="369225">
                  <a:moveTo>
                    <a:pt x="0" y="0"/>
                  </a:moveTo>
                  <a:lnTo>
                    <a:pt x="369225" y="0"/>
                  </a:lnTo>
                  <a:lnTo>
                    <a:pt x="369225" y="351830"/>
                  </a:lnTo>
                  <a:lnTo>
                    <a:pt x="0" y="351830"/>
                  </a:lnTo>
                  <a:close/>
                </a:path>
              </a:pathLst>
            </a:custGeom>
            <a:solidFill>
              <a:srgbClr val="209988"/>
            </a:solidFill>
          </p:spPr>
        </p:sp>
        <p:sp>
          <p:nvSpPr>
            <p:cNvPr name="TextBox 18" id="18"/>
            <p:cNvSpPr txBox="true"/>
            <p:nvPr/>
          </p:nvSpPr>
          <p:spPr>
            <a:xfrm>
              <a:off x="0" y="-76200"/>
              <a:ext cx="369225" cy="42803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1400510" y="3340260"/>
            <a:ext cx="1401902" cy="1335855"/>
            <a:chOff x="0" y="0"/>
            <a:chExt cx="369225" cy="351830"/>
          </a:xfrm>
        </p:grpSpPr>
        <p:sp>
          <p:nvSpPr>
            <p:cNvPr name="Freeform 20" id="20"/>
            <p:cNvSpPr/>
            <p:nvPr/>
          </p:nvSpPr>
          <p:spPr>
            <a:xfrm flipH="false" flipV="false" rot="0">
              <a:off x="0" y="0"/>
              <a:ext cx="369225" cy="351830"/>
            </a:xfrm>
            <a:custGeom>
              <a:avLst/>
              <a:gdLst/>
              <a:ahLst/>
              <a:cxnLst/>
              <a:rect r="r" b="b" t="t" l="l"/>
              <a:pathLst>
                <a:path h="351830" w="369225">
                  <a:moveTo>
                    <a:pt x="0" y="0"/>
                  </a:moveTo>
                  <a:lnTo>
                    <a:pt x="369225" y="0"/>
                  </a:lnTo>
                  <a:lnTo>
                    <a:pt x="369225" y="351830"/>
                  </a:lnTo>
                  <a:lnTo>
                    <a:pt x="0" y="351830"/>
                  </a:lnTo>
                  <a:close/>
                </a:path>
              </a:pathLst>
            </a:custGeom>
            <a:solidFill>
              <a:srgbClr val="209988"/>
            </a:solidFill>
          </p:spPr>
        </p:sp>
        <p:sp>
          <p:nvSpPr>
            <p:cNvPr name="TextBox 21" id="21"/>
            <p:cNvSpPr txBox="true"/>
            <p:nvPr/>
          </p:nvSpPr>
          <p:spPr>
            <a:xfrm>
              <a:off x="0" y="-76200"/>
              <a:ext cx="369225" cy="42803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4164487" y="3340260"/>
            <a:ext cx="1401902" cy="1335855"/>
            <a:chOff x="0" y="0"/>
            <a:chExt cx="369225" cy="351830"/>
          </a:xfrm>
        </p:grpSpPr>
        <p:sp>
          <p:nvSpPr>
            <p:cNvPr name="Freeform 23" id="23"/>
            <p:cNvSpPr/>
            <p:nvPr/>
          </p:nvSpPr>
          <p:spPr>
            <a:xfrm flipH="false" flipV="false" rot="0">
              <a:off x="0" y="0"/>
              <a:ext cx="369225" cy="351830"/>
            </a:xfrm>
            <a:custGeom>
              <a:avLst/>
              <a:gdLst/>
              <a:ahLst/>
              <a:cxnLst/>
              <a:rect r="r" b="b" t="t" l="l"/>
              <a:pathLst>
                <a:path h="351830" w="369225">
                  <a:moveTo>
                    <a:pt x="0" y="0"/>
                  </a:moveTo>
                  <a:lnTo>
                    <a:pt x="369225" y="0"/>
                  </a:lnTo>
                  <a:lnTo>
                    <a:pt x="369225" y="351830"/>
                  </a:lnTo>
                  <a:lnTo>
                    <a:pt x="0" y="351830"/>
                  </a:lnTo>
                  <a:close/>
                </a:path>
              </a:pathLst>
            </a:custGeom>
            <a:solidFill>
              <a:srgbClr val="209988"/>
            </a:solidFill>
          </p:spPr>
        </p:sp>
        <p:sp>
          <p:nvSpPr>
            <p:cNvPr name="TextBox 24" id="24"/>
            <p:cNvSpPr txBox="true"/>
            <p:nvPr/>
          </p:nvSpPr>
          <p:spPr>
            <a:xfrm>
              <a:off x="0" y="-76200"/>
              <a:ext cx="369225" cy="42803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992192" y="3044878"/>
            <a:ext cx="14829423" cy="1631237"/>
          </a:xfrm>
          <a:custGeom>
            <a:avLst/>
            <a:gdLst/>
            <a:ahLst/>
            <a:cxnLst/>
            <a:rect r="r" b="b" t="t" l="l"/>
            <a:pathLst>
              <a:path h="1631237" w="14829423">
                <a:moveTo>
                  <a:pt x="0" y="0"/>
                </a:moveTo>
                <a:lnTo>
                  <a:pt x="14829423" y="0"/>
                </a:lnTo>
                <a:lnTo>
                  <a:pt x="14829423" y="1631237"/>
                </a:lnTo>
                <a:lnTo>
                  <a:pt x="0" y="1631237"/>
                </a:lnTo>
                <a:lnTo>
                  <a:pt x="0" y="0"/>
                </a:lnTo>
                <a:close/>
              </a:path>
            </a:pathLst>
          </a:custGeom>
          <a:blipFill>
            <a:blip r:embed="rId8"/>
            <a:stretch>
              <a:fillRect l="0" t="0" r="0" b="0"/>
            </a:stretch>
          </a:blipFill>
        </p:spPr>
      </p:sp>
      <p:grpSp>
        <p:nvGrpSpPr>
          <p:cNvPr name="Group 26" id="26"/>
          <p:cNvGrpSpPr/>
          <p:nvPr/>
        </p:nvGrpSpPr>
        <p:grpSpPr>
          <a:xfrm rot="0">
            <a:off x="2974596" y="1028700"/>
            <a:ext cx="12338808" cy="1652549"/>
            <a:chOff x="0" y="0"/>
            <a:chExt cx="16451745" cy="2203399"/>
          </a:xfrm>
        </p:grpSpPr>
        <p:sp>
          <p:nvSpPr>
            <p:cNvPr name="TextBox 27" id="27"/>
            <p:cNvSpPr txBox="true"/>
            <p:nvPr/>
          </p:nvSpPr>
          <p:spPr>
            <a:xfrm rot="0">
              <a:off x="0" y="-19050"/>
              <a:ext cx="16451745" cy="1026583"/>
            </a:xfrm>
            <a:prstGeom prst="rect">
              <a:avLst/>
            </a:prstGeom>
          </p:spPr>
          <p:txBody>
            <a:bodyPr anchor="t" rtlCol="false" tIns="0" lIns="0" bIns="0" rIns="0">
              <a:spAutoFit/>
            </a:bodyPr>
            <a:lstStyle/>
            <a:p>
              <a:pPr algn="ctr">
                <a:lnSpc>
                  <a:spcPts val="6199"/>
                </a:lnSpc>
              </a:pPr>
              <a:r>
                <a:rPr lang="en-US" sz="4999">
                  <a:solidFill>
                    <a:srgbClr val="FFFFFF"/>
                  </a:solidFill>
                  <a:latin typeface="Russo One"/>
                  <a:ea typeface="Russo One"/>
                  <a:cs typeface="Russo One"/>
                  <a:sym typeface="Russo One"/>
                </a:rPr>
                <a:t>Process of SCL Decoding</a:t>
              </a:r>
            </a:p>
          </p:txBody>
        </p:sp>
        <p:sp>
          <p:nvSpPr>
            <p:cNvPr name="TextBox 28" id="28"/>
            <p:cNvSpPr txBox="true"/>
            <p:nvPr/>
          </p:nvSpPr>
          <p:spPr>
            <a:xfrm rot="0">
              <a:off x="0" y="1429122"/>
              <a:ext cx="16451745" cy="774277"/>
            </a:xfrm>
            <a:prstGeom prst="rect">
              <a:avLst/>
            </a:prstGeom>
          </p:spPr>
          <p:txBody>
            <a:bodyPr anchor="t" rtlCol="false" tIns="0" lIns="0" bIns="0" rIns="0">
              <a:spAutoFit/>
            </a:bodyPr>
            <a:lstStyle/>
            <a:p>
              <a:pPr algn="ctr">
                <a:lnSpc>
                  <a:spcPts val="4479"/>
                </a:lnSpc>
              </a:pPr>
            </a:p>
          </p:txBody>
        </p:sp>
      </p:grpSp>
      <p:sp>
        <p:nvSpPr>
          <p:cNvPr name="Freeform 29" id="29"/>
          <p:cNvSpPr/>
          <p:nvPr/>
        </p:nvSpPr>
        <p:spPr>
          <a:xfrm flipH="false" flipV="false" rot="0">
            <a:off x="1992192" y="3032624"/>
            <a:ext cx="14829423" cy="1631237"/>
          </a:xfrm>
          <a:custGeom>
            <a:avLst/>
            <a:gdLst/>
            <a:ahLst/>
            <a:cxnLst/>
            <a:rect r="r" b="b" t="t" l="l"/>
            <a:pathLst>
              <a:path h="1631237" w="14829423">
                <a:moveTo>
                  <a:pt x="0" y="0"/>
                </a:moveTo>
                <a:lnTo>
                  <a:pt x="14829423" y="0"/>
                </a:lnTo>
                <a:lnTo>
                  <a:pt x="14829423" y="1631237"/>
                </a:lnTo>
                <a:lnTo>
                  <a:pt x="0" y="1631237"/>
                </a:lnTo>
                <a:lnTo>
                  <a:pt x="0" y="0"/>
                </a:lnTo>
                <a:close/>
              </a:path>
            </a:pathLst>
          </a:custGeom>
          <a:blipFill>
            <a:blip r:embed="rId8"/>
            <a:stretch>
              <a:fillRect l="0" t="0" r="0" b="0"/>
            </a:stretch>
          </a:blipFill>
        </p:spPr>
      </p:sp>
      <p:sp>
        <p:nvSpPr>
          <p:cNvPr name="Freeform 30" id="30"/>
          <p:cNvSpPr/>
          <p:nvPr/>
        </p:nvSpPr>
        <p:spPr>
          <a:xfrm flipH="false" flipV="false" rot="0">
            <a:off x="1992192" y="3044878"/>
            <a:ext cx="14829423" cy="1631237"/>
          </a:xfrm>
          <a:custGeom>
            <a:avLst/>
            <a:gdLst/>
            <a:ahLst/>
            <a:cxnLst/>
            <a:rect r="r" b="b" t="t" l="l"/>
            <a:pathLst>
              <a:path h="1631237" w="14829423">
                <a:moveTo>
                  <a:pt x="0" y="0"/>
                </a:moveTo>
                <a:lnTo>
                  <a:pt x="14829423" y="0"/>
                </a:lnTo>
                <a:lnTo>
                  <a:pt x="14829423" y="1631237"/>
                </a:lnTo>
                <a:lnTo>
                  <a:pt x="0" y="1631237"/>
                </a:lnTo>
                <a:lnTo>
                  <a:pt x="0" y="0"/>
                </a:lnTo>
                <a:close/>
              </a:path>
            </a:pathLst>
          </a:custGeom>
          <a:blipFill>
            <a:blip r:embed="rId8"/>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7201940" y="-3572663"/>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2983996" y="1789295"/>
            <a:ext cx="12320008" cy="7469005"/>
          </a:xfrm>
          <a:custGeom>
            <a:avLst/>
            <a:gdLst/>
            <a:ahLst/>
            <a:cxnLst/>
            <a:rect r="r" b="b" t="t" l="l"/>
            <a:pathLst>
              <a:path h="7469005" w="12320008">
                <a:moveTo>
                  <a:pt x="0" y="0"/>
                </a:moveTo>
                <a:lnTo>
                  <a:pt x="12320008" y="0"/>
                </a:lnTo>
                <a:lnTo>
                  <a:pt x="12320008" y="7469005"/>
                </a:lnTo>
                <a:lnTo>
                  <a:pt x="0" y="7469005"/>
                </a:lnTo>
                <a:lnTo>
                  <a:pt x="0" y="0"/>
                </a:lnTo>
                <a:close/>
              </a:path>
            </a:pathLst>
          </a:custGeom>
          <a:blipFill>
            <a:blip r:embed="rId7"/>
            <a:stretch>
              <a:fillRect l="0" t="0" r="0" b="0"/>
            </a:stretch>
          </a:blipFill>
        </p:spPr>
      </p:sp>
      <p:grpSp>
        <p:nvGrpSpPr>
          <p:cNvPr name="Group 10" id="10"/>
          <p:cNvGrpSpPr/>
          <p:nvPr/>
        </p:nvGrpSpPr>
        <p:grpSpPr>
          <a:xfrm rot="0">
            <a:off x="3586490" y="5240399"/>
            <a:ext cx="1565730" cy="1215533"/>
            <a:chOff x="0" y="0"/>
            <a:chExt cx="412373" cy="320140"/>
          </a:xfrm>
        </p:grpSpPr>
        <p:sp>
          <p:nvSpPr>
            <p:cNvPr name="Freeform 11" id="11"/>
            <p:cNvSpPr/>
            <p:nvPr/>
          </p:nvSpPr>
          <p:spPr>
            <a:xfrm flipH="false" flipV="false" rot="0">
              <a:off x="0" y="0"/>
              <a:ext cx="412373" cy="320140"/>
            </a:xfrm>
            <a:custGeom>
              <a:avLst/>
              <a:gdLst/>
              <a:ahLst/>
              <a:cxnLst/>
              <a:rect r="r" b="b" t="t" l="l"/>
              <a:pathLst>
                <a:path h="320140" w="412373">
                  <a:moveTo>
                    <a:pt x="0" y="0"/>
                  </a:moveTo>
                  <a:lnTo>
                    <a:pt x="412373" y="0"/>
                  </a:lnTo>
                  <a:lnTo>
                    <a:pt x="412373" y="320140"/>
                  </a:lnTo>
                  <a:lnTo>
                    <a:pt x="0" y="320140"/>
                  </a:lnTo>
                  <a:close/>
                </a:path>
              </a:pathLst>
            </a:custGeom>
            <a:solidFill>
              <a:srgbClr val="209988"/>
            </a:solidFill>
          </p:spPr>
        </p:sp>
        <p:sp>
          <p:nvSpPr>
            <p:cNvPr name="TextBox 12" id="12"/>
            <p:cNvSpPr txBox="true"/>
            <p:nvPr/>
          </p:nvSpPr>
          <p:spPr>
            <a:xfrm>
              <a:off x="0" y="-76200"/>
              <a:ext cx="412373" cy="39634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838764" y="6954531"/>
            <a:ext cx="1565730" cy="1215533"/>
            <a:chOff x="0" y="0"/>
            <a:chExt cx="412373" cy="320140"/>
          </a:xfrm>
        </p:grpSpPr>
        <p:sp>
          <p:nvSpPr>
            <p:cNvPr name="Freeform 14" id="14"/>
            <p:cNvSpPr/>
            <p:nvPr/>
          </p:nvSpPr>
          <p:spPr>
            <a:xfrm flipH="false" flipV="false" rot="0">
              <a:off x="0" y="0"/>
              <a:ext cx="412373" cy="320140"/>
            </a:xfrm>
            <a:custGeom>
              <a:avLst/>
              <a:gdLst/>
              <a:ahLst/>
              <a:cxnLst/>
              <a:rect r="r" b="b" t="t" l="l"/>
              <a:pathLst>
                <a:path h="320140" w="412373">
                  <a:moveTo>
                    <a:pt x="0" y="0"/>
                  </a:moveTo>
                  <a:lnTo>
                    <a:pt x="412373" y="0"/>
                  </a:lnTo>
                  <a:lnTo>
                    <a:pt x="412373" y="320140"/>
                  </a:lnTo>
                  <a:lnTo>
                    <a:pt x="0" y="320140"/>
                  </a:lnTo>
                  <a:close/>
                </a:path>
              </a:pathLst>
            </a:custGeom>
            <a:solidFill>
              <a:srgbClr val="209988"/>
            </a:solidFill>
          </p:spPr>
        </p:sp>
        <p:sp>
          <p:nvSpPr>
            <p:cNvPr name="TextBox 15" id="15"/>
            <p:cNvSpPr txBox="true"/>
            <p:nvPr/>
          </p:nvSpPr>
          <p:spPr>
            <a:xfrm>
              <a:off x="0" y="-76200"/>
              <a:ext cx="412373" cy="39634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847305" y="3197659"/>
            <a:ext cx="1565730" cy="1215533"/>
            <a:chOff x="0" y="0"/>
            <a:chExt cx="412373" cy="320140"/>
          </a:xfrm>
        </p:grpSpPr>
        <p:sp>
          <p:nvSpPr>
            <p:cNvPr name="Freeform 17" id="17"/>
            <p:cNvSpPr/>
            <p:nvPr/>
          </p:nvSpPr>
          <p:spPr>
            <a:xfrm flipH="false" flipV="false" rot="0">
              <a:off x="0" y="0"/>
              <a:ext cx="412373" cy="320140"/>
            </a:xfrm>
            <a:custGeom>
              <a:avLst/>
              <a:gdLst/>
              <a:ahLst/>
              <a:cxnLst/>
              <a:rect r="r" b="b" t="t" l="l"/>
              <a:pathLst>
                <a:path h="320140" w="412373">
                  <a:moveTo>
                    <a:pt x="0" y="0"/>
                  </a:moveTo>
                  <a:lnTo>
                    <a:pt x="412373" y="0"/>
                  </a:lnTo>
                  <a:lnTo>
                    <a:pt x="412373" y="320140"/>
                  </a:lnTo>
                  <a:lnTo>
                    <a:pt x="0" y="320140"/>
                  </a:lnTo>
                  <a:close/>
                </a:path>
              </a:pathLst>
            </a:custGeom>
            <a:solidFill>
              <a:srgbClr val="209988"/>
            </a:solidFill>
          </p:spPr>
        </p:sp>
        <p:sp>
          <p:nvSpPr>
            <p:cNvPr name="TextBox 18" id="18"/>
            <p:cNvSpPr txBox="true"/>
            <p:nvPr/>
          </p:nvSpPr>
          <p:spPr>
            <a:xfrm>
              <a:off x="0" y="-76200"/>
              <a:ext cx="412373" cy="39634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355821" y="2229207"/>
            <a:ext cx="2679576" cy="1155743"/>
            <a:chOff x="0" y="0"/>
            <a:chExt cx="705732" cy="304393"/>
          </a:xfrm>
        </p:grpSpPr>
        <p:sp>
          <p:nvSpPr>
            <p:cNvPr name="Freeform 20" id="20"/>
            <p:cNvSpPr/>
            <p:nvPr/>
          </p:nvSpPr>
          <p:spPr>
            <a:xfrm flipH="false" flipV="false" rot="0">
              <a:off x="0" y="0"/>
              <a:ext cx="705732" cy="304393"/>
            </a:xfrm>
            <a:custGeom>
              <a:avLst/>
              <a:gdLst/>
              <a:ahLst/>
              <a:cxnLst/>
              <a:rect r="r" b="b" t="t" l="l"/>
              <a:pathLst>
                <a:path h="304393" w="705732">
                  <a:moveTo>
                    <a:pt x="0" y="0"/>
                  </a:moveTo>
                  <a:lnTo>
                    <a:pt x="705732" y="0"/>
                  </a:lnTo>
                  <a:lnTo>
                    <a:pt x="705732" y="304393"/>
                  </a:lnTo>
                  <a:lnTo>
                    <a:pt x="0" y="304393"/>
                  </a:lnTo>
                  <a:close/>
                </a:path>
              </a:pathLst>
            </a:custGeom>
            <a:solidFill>
              <a:srgbClr val="209988"/>
            </a:solidFill>
          </p:spPr>
        </p:sp>
        <p:sp>
          <p:nvSpPr>
            <p:cNvPr name="TextBox 21" id="21"/>
            <p:cNvSpPr txBox="true"/>
            <p:nvPr/>
          </p:nvSpPr>
          <p:spPr>
            <a:xfrm>
              <a:off x="0" y="-76200"/>
              <a:ext cx="705732" cy="38059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2355821" y="4084657"/>
            <a:ext cx="2653952" cy="1138660"/>
            <a:chOff x="0" y="0"/>
            <a:chExt cx="698983" cy="299894"/>
          </a:xfrm>
        </p:grpSpPr>
        <p:sp>
          <p:nvSpPr>
            <p:cNvPr name="Freeform 23" id="23"/>
            <p:cNvSpPr/>
            <p:nvPr/>
          </p:nvSpPr>
          <p:spPr>
            <a:xfrm flipH="false" flipV="false" rot="0">
              <a:off x="0" y="0"/>
              <a:ext cx="698983" cy="299894"/>
            </a:xfrm>
            <a:custGeom>
              <a:avLst/>
              <a:gdLst/>
              <a:ahLst/>
              <a:cxnLst/>
              <a:rect r="r" b="b" t="t" l="l"/>
              <a:pathLst>
                <a:path h="299894" w="698983">
                  <a:moveTo>
                    <a:pt x="0" y="0"/>
                  </a:moveTo>
                  <a:lnTo>
                    <a:pt x="698983" y="0"/>
                  </a:lnTo>
                  <a:lnTo>
                    <a:pt x="698983" y="299894"/>
                  </a:lnTo>
                  <a:lnTo>
                    <a:pt x="0" y="299894"/>
                  </a:lnTo>
                  <a:close/>
                </a:path>
              </a:pathLst>
            </a:custGeom>
            <a:solidFill>
              <a:srgbClr val="209988"/>
            </a:solidFill>
          </p:spPr>
        </p:sp>
        <p:sp>
          <p:nvSpPr>
            <p:cNvPr name="TextBox 24" id="24"/>
            <p:cNvSpPr txBox="true"/>
            <p:nvPr/>
          </p:nvSpPr>
          <p:spPr>
            <a:xfrm>
              <a:off x="0" y="-76200"/>
              <a:ext cx="698983" cy="376094"/>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2355821" y="5940107"/>
            <a:ext cx="2653952" cy="1155743"/>
            <a:chOff x="0" y="0"/>
            <a:chExt cx="698983" cy="304393"/>
          </a:xfrm>
        </p:grpSpPr>
        <p:sp>
          <p:nvSpPr>
            <p:cNvPr name="Freeform 26" id="26"/>
            <p:cNvSpPr/>
            <p:nvPr/>
          </p:nvSpPr>
          <p:spPr>
            <a:xfrm flipH="false" flipV="false" rot="0">
              <a:off x="0" y="0"/>
              <a:ext cx="698983" cy="304393"/>
            </a:xfrm>
            <a:custGeom>
              <a:avLst/>
              <a:gdLst/>
              <a:ahLst/>
              <a:cxnLst/>
              <a:rect r="r" b="b" t="t" l="l"/>
              <a:pathLst>
                <a:path h="304393" w="698983">
                  <a:moveTo>
                    <a:pt x="0" y="0"/>
                  </a:moveTo>
                  <a:lnTo>
                    <a:pt x="698983" y="0"/>
                  </a:lnTo>
                  <a:lnTo>
                    <a:pt x="698983" y="304393"/>
                  </a:lnTo>
                  <a:lnTo>
                    <a:pt x="0" y="304393"/>
                  </a:lnTo>
                  <a:close/>
                </a:path>
              </a:pathLst>
            </a:custGeom>
            <a:solidFill>
              <a:srgbClr val="209988"/>
            </a:solidFill>
          </p:spPr>
        </p:sp>
        <p:sp>
          <p:nvSpPr>
            <p:cNvPr name="TextBox 27" id="27"/>
            <p:cNvSpPr txBox="true"/>
            <p:nvPr/>
          </p:nvSpPr>
          <p:spPr>
            <a:xfrm>
              <a:off x="0" y="-76200"/>
              <a:ext cx="698983" cy="38059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2355821" y="7861758"/>
            <a:ext cx="2662493" cy="1155743"/>
            <a:chOff x="0" y="0"/>
            <a:chExt cx="701233" cy="304393"/>
          </a:xfrm>
        </p:grpSpPr>
        <p:sp>
          <p:nvSpPr>
            <p:cNvPr name="Freeform 29" id="29"/>
            <p:cNvSpPr/>
            <p:nvPr/>
          </p:nvSpPr>
          <p:spPr>
            <a:xfrm flipH="false" flipV="false" rot="0">
              <a:off x="0" y="0"/>
              <a:ext cx="701233" cy="304393"/>
            </a:xfrm>
            <a:custGeom>
              <a:avLst/>
              <a:gdLst/>
              <a:ahLst/>
              <a:cxnLst/>
              <a:rect r="r" b="b" t="t" l="l"/>
              <a:pathLst>
                <a:path h="304393" w="701233">
                  <a:moveTo>
                    <a:pt x="0" y="0"/>
                  </a:moveTo>
                  <a:lnTo>
                    <a:pt x="701233" y="0"/>
                  </a:lnTo>
                  <a:lnTo>
                    <a:pt x="701233" y="304393"/>
                  </a:lnTo>
                  <a:lnTo>
                    <a:pt x="0" y="304393"/>
                  </a:lnTo>
                  <a:close/>
                </a:path>
              </a:pathLst>
            </a:custGeom>
            <a:solidFill>
              <a:srgbClr val="209988"/>
            </a:solidFill>
          </p:spPr>
        </p:sp>
        <p:sp>
          <p:nvSpPr>
            <p:cNvPr name="TextBox 30" id="30"/>
            <p:cNvSpPr txBox="true"/>
            <p:nvPr/>
          </p:nvSpPr>
          <p:spPr>
            <a:xfrm>
              <a:off x="0" y="-76200"/>
              <a:ext cx="701233" cy="380593"/>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3529814" y="2229207"/>
            <a:ext cx="11505583" cy="6788294"/>
          </a:xfrm>
          <a:custGeom>
            <a:avLst/>
            <a:gdLst/>
            <a:ahLst/>
            <a:cxnLst/>
            <a:rect r="r" b="b" t="t" l="l"/>
            <a:pathLst>
              <a:path h="6788294" w="11505583">
                <a:moveTo>
                  <a:pt x="0" y="0"/>
                </a:moveTo>
                <a:lnTo>
                  <a:pt x="11505583" y="0"/>
                </a:lnTo>
                <a:lnTo>
                  <a:pt x="11505583" y="6788294"/>
                </a:lnTo>
                <a:lnTo>
                  <a:pt x="0" y="6788294"/>
                </a:lnTo>
                <a:lnTo>
                  <a:pt x="0" y="0"/>
                </a:lnTo>
                <a:close/>
              </a:path>
            </a:pathLst>
          </a:custGeom>
          <a:blipFill>
            <a:blip r:embed="rId8"/>
            <a:stretch>
              <a:fillRect l="0" t="0" r="0" b="0"/>
            </a:stretch>
          </a:blipFill>
        </p:spPr>
      </p:sp>
      <p:grpSp>
        <p:nvGrpSpPr>
          <p:cNvPr name="Group 32" id="32"/>
          <p:cNvGrpSpPr/>
          <p:nvPr/>
        </p:nvGrpSpPr>
        <p:grpSpPr>
          <a:xfrm rot="0">
            <a:off x="2974596" y="843765"/>
            <a:ext cx="12338808" cy="2433599"/>
            <a:chOff x="0" y="0"/>
            <a:chExt cx="16451745" cy="3244799"/>
          </a:xfrm>
        </p:grpSpPr>
        <p:sp>
          <p:nvSpPr>
            <p:cNvPr name="TextBox 33" id="33"/>
            <p:cNvSpPr txBox="true"/>
            <p:nvPr/>
          </p:nvSpPr>
          <p:spPr>
            <a:xfrm rot="0">
              <a:off x="0" y="-19050"/>
              <a:ext cx="16451745" cy="2067983"/>
            </a:xfrm>
            <a:prstGeom prst="rect">
              <a:avLst/>
            </a:prstGeom>
          </p:spPr>
          <p:txBody>
            <a:bodyPr anchor="t" rtlCol="false" tIns="0" lIns="0" bIns="0" rIns="0">
              <a:spAutoFit/>
            </a:bodyPr>
            <a:lstStyle/>
            <a:p>
              <a:pPr algn="ctr">
                <a:lnSpc>
                  <a:spcPts val="6199"/>
                </a:lnSpc>
              </a:pPr>
              <a:r>
                <a:rPr lang="en-US" sz="4999">
                  <a:solidFill>
                    <a:srgbClr val="FFFFFF"/>
                  </a:solidFill>
                  <a:latin typeface="Russo One"/>
                  <a:ea typeface="Russo One"/>
                  <a:cs typeface="Russo One"/>
                  <a:sym typeface="Russo One"/>
                </a:rPr>
                <a:t>Successive Cancellation List Decoder</a:t>
              </a:r>
            </a:p>
            <a:p>
              <a:pPr algn="ctr">
                <a:lnSpc>
                  <a:spcPts val="6199"/>
                </a:lnSpc>
              </a:pPr>
            </a:p>
          </p:txBody>
        </p:sp>
        <p:sp>
          <p:nvSpPr>
            <p:cNvPr name="TextBox 34" id="34"/>
            <p:cNvSpPr txBox="true"/>
            <p:nvPr/>
          </p:nvSpPr>
          <p:spPr>
            <a:xfrm rot="0">
              <a:off x="0" y="2470522"/>
              <a:ext cx="16451745" cy="774277"/>
            </a:xfrm>
            <a:prstGeom prst="rect">
              <a:avLst/>
            </a:prstGeom>
          </p:spPr>
          <p:txBody>
            <a:bodyPr anchor="t" rtlCol="false" tIns="0" lIns="0" bIns="0" rIns="0">
              <a:spAutoFit/>
            </a:bodyPr>
            <a:lstStyle/>
            <a:p>
              <a:pPr algn="ctr">
                <a:lnSpc>
                  <a:spcPts val="4479"/>
                </a:lnSpc>
              </a:pPr>
            </a:p>
          </p:txBody>
        </p:sp>
      </p:grpSp>
      <p:sp>
        <p:nvSpPr>
          <p:cNvPr name="TextBox 35" id="35"/>
          <p:cNvSpPr txBox="true"/>
          <p:nvPr/>
        </p:nvSpPr>
        <p:spPr>
          <a:xfrm rot="0">
            <a:off x="1310199" y="8950826"/>
            <a:ext cx="11045622" cy="947421"/>
          </a:xfrm>
          <a:prstGeom prst="rect">
            <a:avLst/>
          </a:prstGeom>
        </p:spPr>
        <p:txBody>
          <a:bodyPr anchor="t" rtlCol="false" tIns="0" lIns="0" bIns="0" rIns="0">
            <a:spAutoFit/>
          </a:bodyPr>
          <a:lstStyle/>
          <a:p>
            <a:pPr algn="just">
              <a:lnSpc>
                <a:spcPts val="3552"/>
              </a:lnSpc>
            </a:pPr>
            <a:r>
              <a:rPr lang="en-US" b="true" sz="2864">
                <a:solidFill>
                  <a:srgbClr val="FFFFFF"/>
                </a:solidFill>
                <a:latin typeface="Calibri (MS) Bold"/>
                <a:ea typeface="Calibri (MS) Bold"/>
                <a:cs typeface="Calibri (MS) Bold"/>
                <a:sym typeface="Calibri (MS) Bold"/>
              </a:rPr>
              <a:t>Considering both the choices at each bit and keeping respective path matrix of L size.</a:t>
            </a:r>
          </a:p>
        </p:txBody>
      </p:sp>
      <p:sp>
        <p:nvSpPr>
          <p:cNvPr name="Freeform 36" id="36"/>
          <p:cNvSpPr/>
          <p:nvPr/>
        </p:nvSpPr>
        <p:spPr>
          <a:xfrm flipH="false" flipV="false" rot="0">
            <a:off x="3529814" y="2229207"/>
            <a:ext cx="11505583" cy="6788294"/>
          </a:xfrm>
          <a:custGeom>
            <a:avLst/>
            <a:gdLst/>
            <a:ahLst/>
            <a:cxnLst/>
            <a:rect r="r" b="b" t="t" l="l"/>
            <a:pathLst>
              <a:path h="6788294" w="11505583">
                <a:moveTo>
                  <a:pt x="0" y="0"/>
                </a:moveTo>
                <a:lnTo>
                  <a:pt x="11505583" y="0"/>
                </a:lnTo>
                <a:lnTo>
                  <a:pt x="11505583" y="6788294"/>
                </a:lnTo>
                <a:lnTo>
                  <a:pt x="0" y="6788294"/>
                </a:lnTo>
                <a:lnTo>
                  <a:pt x="0" y="0"/>
                </a:lnTo>
                <a:close/>
              </a:path>
            </a:pathLst>
          </a:custGeom>
          <a:blipFill>
            <a:blip r:embed="rId8"/>
            <a:stretch>
              <a:fillRect l="0" t="0" r="0" b="0"/>
            </a:stretch>
          </a:blipFill>
        </p:spPr>
      </p:sp>
      <p:sp>
        <p:nvSpPr>
          <p:cNvPr name="Freeform 37" id="37"/>
          <p:cNvSpPr/>
          <p:nvPr/>
        </p:nvSpPr>
        <p:spPr>
          <a:xfrm flipH="false" flipV="false" rot="0">
            <a:off x="3529814" y="2229207"/>
            <a:ext cx="11505583" cy="6788294"/>
          </a:xfrm>
          <a:custGeom>
            <a:avLst/>
            <a:gdLst/>
            <a:ahLst/>
            <a:cxnLst/>
            <a:rect r="r" b="b" t="t" l="l"/>
            <a:pathLst>
              <a:path h="6788294" w="11505583">
                <a:moveTo>
                  <a:pt x="0" y="0"/>
                </a:moveTo>
                <a:lnTo>
                  <a:pt x="11505583" y="0"/>
                </a:lnTo>
                <a:lnTo>
                  <a:pt x="11505583" y="6788294"/>
                </a:lnTo>
                <a:lnTo>
                  <a:pt x="0" y="6788294"/>
                </a:lnTo>
                <a:lnTo>
                  <a:pt x="0" y="0"/>
                </a:lnTo>
                <a:close/>
              </a:path>
            </a:pathLst>
          </a:custGeom>
          <a:blipFill>
            <a:blip r:embed="rId8"/>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6910893" y="-3793466"/>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4640964" y="2491286"/>
            <a:ext cx="2613793" cy="1090809"/>
            <a:chOff x="0" y="0"/>
            <a:chExt cx="688406" cy="287291"/>
          </a:xfrm>
        </p:grpSpPr>
        <p:sp>
          <p:nvSpPr>
            <p:cNvPr name="Freeform 10" id="10"/>
            <p:cNvSpPr/>
            <p:nvPr/>
          </p:nvSpPr>
          <p:spPr>
            <a:xfrm flipH="false" flipV="false" rot="0">
              <a:off x="0" y="0"/>
              <a:ext cx="688406" cy="287291"/>
            </a:xfrm>
            <a:custGeom>
              <a:avLst/>
              <a:gdLst/>
              <a:ahLst/>
              <a:cxnLst/>
              <a:rect r="r" b="b" t="t" l="l"/>
              <a:pathLst>
                <a:path h="287291" w="688406">
                  <a:moveTo>
                    <a:pt x="0" y="0"/>
                  </a:moveTo>
                  <a:lnTo>
                    <a:pt x="688406" y="0"/>
                  </a:lnTo>
                  <a:lnTo>
                    <a:pt x="688406" y="287291"/>
                  </a:lnTo>
                  <a:lnTo>
                    <a:pt x="0" y="287291"/>
                  </a:lnTo>
                  <a:close/>
                </a:path>
              </a:pathLst>
            </a:custGeom>
            <a:solidFill>
              <a:srgbClr val="209988"/>
            </a:solidFill>
          </p:spPr>
        </p:sp>
        <p:sp>
          <p:nvSpPr>
            <p:cNvPr name="TextBox 11" id="11"/>
            <p:cNvSpPr txBox="true"/>
            <p:nvPr/>
          </p:nvSpPr>
          <p:spPr>
            <a:xfrm>
              <a:off x="0" y="-76200"/>
              <a:ext cx="688406" cy="36349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650489" y="4202089"/>
            <a:ext cx="2613793" cy="1090809"/>
            <a:chOff x="0" y="0"/>
            <a:chExt cx="688406" cy="287291"/>
          </a:xfrm>
        </p:grpSpPr>
        <p:sp>
          <p:nvSpPr>
            <p:cNvPr name="Freeform 13" id="13"/>
            <p:cNvSpPr/>
            <p:nvPr/>
          </p:nvSpPr>
          <p:spPr>
            <a:xfrm flipH="false" flipV="false" rot="0">
              <a:off x="0" y="0"/>
              <a:ext cx="688406" cy="287291"/>
            </a:xfrm>
            <a:custGeom>
              <a:avLst/>
              <a:gdLst/>
              <a:ahLst/>
              <a:cxnLst/>
              <a:rect r="r" b="b" t="t" l="l"/>
              <a:pathLst>
                <a:path h="287291" w="688406">
                  <a:moveTo>
                    <a:pt x="0" y="0"/>
                  </a:moveTo>
                  <a:lnTo>
                    <a:pt x="688406" y="0"/>
                  </a:lnTo>
                  <a:lnTo>
                    <a:pt x="688406" y="287291"/>
                  </a:lnTo>
                  <a:lnTo>
                    <a:pt x="0" y="287291"/>
                  </a:lnTo>
                  <a:close/>
                </a:path>
              </a:pathLst>
            </a:custGeom>
            <a:solidFill>
              <a:srgbClr val="209988"/>
            </a:solidFill>
          </p:spPr>
        </p:sp>
        <p:sp>
          <p:nvSpPr>
            <p:cNvPr name="TextBox 14" id="14"/>
            <p:cNvSpPr txBox="true"/>
            <p:nvPr/>
          </p:nvSpPr>
          <p:spPr>
            <a:xfrm>
              <a:off x="0" y="-76200"/>
              <a:ext cx="688406" cy="36349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650489" y="5960517"/>
            <a:ext cx="2613793" cy="1090809"/>
            <a:chOff x="0" y="0"/>
            <a:chExt cx="688406" cy="287291"/>
          </a:xfrm>
        </p:grpSpPr>
        <p:sp>
          <p:nvSpPr>
            <p:cNvPr name="Freeform 16" id="16"/>
            <p:cNvSpPr/>
            <p:nvPr/>
          </p:nvSpPr>
          <p:spPr>
            <a:xfrm flipH="false" flipV="false" rot="0">
              <a:off x="0" y="0"/>
              <a:ext cx="688406" cy="287291"/>
            </a:xfrm>
            <a:custGeom>
              <a:avLst/>
              <a:gdLst/>
              <a:ahLst/>
              <a:cxnLst/>
              <a:rect r="r" b="b" t="t" l="l"/>
              <a:pathLst>
                <a:path h="287291" w="688406">
                  <a:moveTo>
                    <a:pt x="0" y="0"/>
                  </a:moveTo>
                  <a:lnTo>
                    <a:pt x="688406" y="0"/>
                  </a:lnTo>
                  <a:lnTo>
                    <a:pt x="688406" y="287291"/>
                  </a:lnTo>
                  <a:lnTo>
                    <a:pt x="0" y="287291"/>
                  </a:lnTo>
                  <a:close/>
                </a:path>
              </a:pathLst>
            </a:custGeom>
            <a:solidFill>
              <a:srgbClr val="209988"/>
            </a:solidFill>
          </p:spPr>
        </p:sp>
        <p:sp>
          <p:nvSpPr>
            <p:cNvPr name="TextBox 17" id="17"/>
            <p:cNvSpPr txBox="true"/>
            <p:nvPr/>
          </p:nvSpPr>
          <p:spPr>
            <a:xfrm>
              <a:off x="0" y="-76200"/>
              <a:ext cx="688406" cy="36349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4650489" y="7727601"/>
            <a:ext cx="2613793" cy="1090809"/>
            <a:chOff x="0" y="0"/>
            <a:chExt cx="688406" cy="287291"/>
          </a:xfrm>
        </p:grpSpPr>
        <p:sp>
          <p:nvSpPr>
            <p:cNvPr name="Freeform 19" id="19"/>
            <p:cNvSpPr/>
            <p:nvPr/>
          </p:nvSpPr>
          <p:spPr>
            <a:xfrm flipH="false" flipV="false" rot="0">
              <a:off x="0" y="0"/>
              <a:ext cx="688406" cy="287291"/>
            </a:xfrm>
            <a:custGeom>
              <a:avLst/>
              <a:gdLst/>
              <a:ahLst/>
              <a:cxnLst/>
              <a:rect r="r" b="b" t="t" l="l"/>
              <a:pathLst>
                <a:path h="287291" w="688406">
                  <a:moveTo>
                    <a:pt x="0" y="0"/>
                  </a:moveTo>
                  <a:lnTo>
                    <a:pt x="688406" y="0"/>
                  </a:lnTo>
                  <a:lnTo>
                    <a:pt x="688406" y="287291"/>
                  </a:lnTo>
                  <a:lnTo>
                    <a:pt x="0" y="287291"/>
                  </a:lnTo>
                  <a:close/>
                </a:path>
              </a:pathLst>
            </a:custGeom>
            <a:solidFill>
              <a:srgbClr val="209988"/>
            </a:solidFill>
          </p:spPr>
        </p:sp>
        <p:sp>
          <p:nvSpPr>
            <p:cNvPr name="TextBox 20" id="20"/>
            <p:cNvSpPr txBox="true"/>
            <p:nvPr/>
          </p:nvSpPr>
          <p:spPr>
            <a:xfrm>
              <a:off x="0" y="-76200"/>
              <a:ext cx="688406" cy="36349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672104" y="2269566"/>
            <a:ext cx="2609439" cy="569698"/>
            <a:chOff x="0" y="0"/>
            <a:chExt cx="687260" cy="150044"/>
          </a:xfrm>
        </p:grpSpPr>
        <p:sp>
          <p:nvSpPr>
            <p:cNvPr name="Freeform 22" id="22"/>
            <p:cNvSpPr/>
            <p:nvPr/>
          </p:nvSpPr>
          <p:spPr>
            <a:xfrm flipH="false" flipV="false" rot="0">
              <a:off x="0" y="0"/>
              <a:ext cx="687260" cy="150044"/>
            </a:xfrm>
            <a:custGeom>
              <a:avLst/>
              <a:gdLst/>
              <a:ahLst/>
              <a:cxnLst/>
              <a:rect r="r" b="b" t="t" l="l"/>
              <a:pathLst>
                <a:path h="150044" w="687260">
                  <a:moveTo>
                    <a:pt x="0" y="0"/>
                  </a:moveTo>
                  <a:lnTo>
                    <a:pt x="687260" y="0"/>
                  </a:lnTo>
                  <a:lnTo>
                    <a:pt x="687260" y="150044"/>
                  </a:lnTo>
                  <a:lnTo>
                    <a:pt x="0" y="150044"/>
                  </a:lnTo>
                  <a:close/>
                </a:path>
              </a:pathLst>
            </a:custGeom>
            <a:solidFill>
              <a:srgbClr val="209988"/>
            </a:solidFill>
          </p:spPr>
        </p:sp>
        <p:sp>
          <p:nvSpPr>
            <p:cNvPr name="TextBox 23" id="23"/>
            <p:cNvSpPr txBox="true"/>
            <p:nvPr/>
          </p:nvSpPr>
          <p:spPr>
            <a:xfrm>
              <a:off x="0" y="-76200"/>
              <a:ext cx="687260" cy="226244"/>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0746394" y="8422448"/>
            <a:ext cx="2609439" cy="586210"/>
            <a:chOff x="0" y="0"/>
            <a:chExt cx="687260" cy="154393"/>
          </a:xfrm>
        </p:grpSpPr>
        <p:sp>
          <p:nvSpPr>
            <p:cNvPr name="Freeform 25" id="25"/>
            <p:cNvSpPr/>
            <p:nvPr/>
          </p:nvSpPr>
          <p:spPr>
            <a:xfrm flipH="false" flipV="false" rot="0">
              <a:off x="0" y="0"/>
              <a:ext cx="687260" cy="154393"/>
            </a:xfrm>
            <a:custGeom>
              <a:avLst/>
              <a:gdLst/>
              <a:ahLst/>
              <a:cxnLst/>
              <a:rect r="r" b="b" t="t" l="l"/>
              <a:pathLst>
                <a:path h="154393" w="687260">
                  <a:moveTo>
                    <a:pt x="0" y="0"/>
                  </a:moveTo>
                  <a:lnTo>
                    <a:pt x="687260" y="0"/>
                  </a:lnTo>
                  <a:lnTo>
                    <a:pt x="687260" y="154393"/>
                  </a:lnTo>
                  <a:lnTo>
                    <a:pt x="0" y="154393"/>
                  </a:lnTo>
                  <a:close/>
                </a:path>
              </a:pathLst>
            </a:custGeom>
            <a:solidFill>
              <a:srgbClr val="209988"/>
            </a:solidFill>
          </p:spPr>
        </p:sp>
        <p:sp>
          <p:nvSpPr>
            <p:cNvPr name="TextBox 26" id="26"/>
            <p:cNvSpPr txBox="true"/>
            <p:nvPr/>
          </p:nvSpPr>
          <p:spPr>
            <a:xfrm>
              <a:off x="0" y="-76200"/>
              <a:ext cx="687260" cy="230593"/>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725433" y="7405075"/>
            <a:ext cx="2609439" cy="586210"/>
            <a:chOff x="0" y="0"/>
            <a:chExt cx="687260" cy="154393"/>
          </a:xfrm>
        </p:grpSpPr>
        <p:sp>
          <p:nvSpPr>
            <p:cNvPr name="Freeform 28" id="28"/>
            <p:cNvSpPr/>
            <p:nvPr/>
          </p:nvSpPr>
          <p:spPr>
            <a:xfrm flipH="false" flipV="false" rot="0">
              <a:off x="0" y="0"/>
              <a:ext cx="687260" cy="154393"/>
            </a:xfrm>
            <a:custGeom>
              <a:avLst/>
              <a:gdLst/>
              <a:ahLst/>
              <a:cxnLst/>
              <a:rect r="r" b="b" t="t" l="l"/>
              <a:pathLst>
                <a:path h="154393" w="687260">
                  <a:moveTo>
                    <a:pt x="0" y="0"/>
                  </a:moveTo>
                  <a:lnTo>
                    <a:pt x="687260" y="0"/>
                  </a:lnTo>
                  <a:lnTo>
                    <a:pt x="687260" y="154393"/>
                  </a:lnTo>
                  <a:lnTo>
                    <a:pt x="0" y="154393"/>
                  </a:lnTo>
                  <a:close/>
                </a:path>
              </a:pathLst>
            </a:custGeom>
            <a:solidFill>
              <a:srgbClr val="209988"/>
            </a:solidFill>
          </p:spPr>
        </p:sp>
        <p:sp>
          <p:nvSpPr>
            <p:cNvPr name="TextBox 29" id="29"/>
            <p:cNvSpPr txBox="true"/>
            <p:nvPr/>
          </p:nvSpPr>
          <p:spPr>
            <a:xfrm>
              <a:off x="0" y="-76200"/>
              <a:ext cx="687260" cy="230593"/>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0725433" y="6661389"/>
            <a:ext cx="2609439" cy="594466"/>
            <a:chOff x="0" y="0"/>
            <a:chExt cx="687260" cy="156567"/>
          </a:xfrm>
        </p:grpSpPr>
        <p:sp>
          <p:nvSpPr>
            <p:cNvPr name="Freeform 31" id="31"/>
            <p:cNvSpPr/>
            <p:nvPr/>
          </p:nvSpPr>
          <p:spPr>
            <a:xfrm flipH="false" flipV="false" rot="0">
              <a:off x="0" y="0"/>
              <a:ext cx="687260" cy="156567"/>
            </a:xfrm>
            <a:custGeom>
              <a:avLst/>
              <a:gdLst/>
              <a:ahLst/>
              <a:cxnLst/>
              <a:rect r="r" b="b" t="t" l="l"/>
              <a:pathLst>
                <a:path h="156567" w="687260">
                  <a:moveTo>
                    <a:pt x="0" y="0"/>
                  </a:moveTo>
                  <a:lnTo>
                    <a:pt x="687260" y="0"/>
                  </a:lnTo>
                  <a:lnTo>
                    <a:pt x="687260" y="156567"/>
                  </a:lnTo>
                  <a:lnTo>
                    <a:pt x="0" y="156567"/>
                  </a:lnTo>
                  <a:close/>
                </a:path>
              </a:pathLst>
            </a:custGeom>
            <a:solidFill>
              <a:srgbClr val="209988"/>
            </a:solidFill>
          </p:spPr>
        </p:sp>
        <p:sp>
          <p:nvSpPr>
            <p:cNvPr name="TextBox 32" id="32"/>
            <p:cNvSpPr txBox="true"/>
            <p:nvPr/>
          </p:nvSpPr>
          <p:spPr>
            <a:xfrm>
              <a:off x="0" y="-76200"/>
              <a:ext cx="687260" cy="232767"/>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0672104" y="5788775"/>
            <a:ext cx="2609439" cy="577954"/>
            <a:chOff x="0" y="0"/>
            <a:chExt cx="687260" cy="152218"/>
          </a:xfrm>
        </p:grpSpPr>
        <p:sp>
          <p:nvSpPr>
            <p:cNvPr name="Freeform 34" id="34"/>
            <p:cNvSpPr/>
            <p:nvPr/>
          </p:nvSpPr>
          <p:spPr>
            <a:xfrm flipH="false" flipV="false" rot="0">
              <a:off x="0" y="0"/>
              <a:ext cx="687260" cy="152218"/>
            </a:xfrm>
            <a:custGeom>
              <a:avLst/>
              <a:gdLst/>
              <a:ahLst/>
              <a:cxnLst/>
              <a:rect r="r" b="b" t="t" l="l"/>
              <a:pathLst>
                <a:path h="152218" w="687260">
                  <a:moveTo>
                    <a:pt x="0" y="0"/>
                  </a:moveTo>
                  <a:lnTo>
                    <a:pt x="687260" y="0"/>
                  </a:lnTo>
                  <a:lnTo>
                    <a:pt x="687260" y="152218"/>
                  </a:lnTo>
                  <a:lnTo>
                    <a:pt x="0" y="152218"/>
                  </a:lnTo>
                  <a:close/>
                </a:path>
              </a:pathLst>
            </a:custGeom>
            <a:solidFill>
              <a:srgbClr val="209988"/>
            </a:solidFill>
          </p:spPr>
        </p:sp>
        <p:sp>
          <p:nvSpPr>
            <p:cNvPr name="TextBox 35" id="35"/>
            <p:cNvSpPr txBox="true"/>
            <p:nvPr/>
          </p:nvSpPr>
          <p:spPr>
            <a:xfrm>
              <a:off x="0" y="-76200"/>
              <a:ext cx="687260" cy="228418"/>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0681629" y="5066677"/>
            <a:ext cx="2609439" cy="577954"/>
            <a:chOff x="0" y="0"/>
            <a:chExt cx="687260" cy="152218"/>
          </a:xfrm>
        </p:grpSpPr>
        <p:sp>
          <p:nvSpPr>
            <p:cNvPr name="Freeform 37" id="37"/>
            <p:cNvSpPr/>
            <p:nvPr/>
          </p:nvSpPr>
          <p:spPr>
            <a:xfrm flipH="false" flipV="false" rot="0">
              <a:off x="0" y="0"/>
              <a:ext cx="687260" cy="152218"/>
            </a:xfrm>
            <a:custGeom>
              <a:avLst/>
              <a:gdLst/>
              <a:ahLst/>
              <a:cxnLst/>
              <a:rect r="r" b="b" t="t" l="l"/>
              <a:pathLst>
                <a:path h="152218" w="687260">
                  <a:moveTo>
                    <a:pt x="0" y="0"/>
                  </a:moveTo>
                  <a:lnTo>
                    <a:pt x="687260" y="0"/>
                  </a:lnTo>
                  <a:lnTo>
                    <a:pt x="687260" y="152218"/>
                  </a:lnTo>
                  <a:lnTo>
                    <a:pt x="0" y="152218"/>
                  </a:lnTo>
                  <a:close/>
                </a:path>
              </a:pathLst>
            </a:custGeom>
            <a:solidFill>
              <a:srgbClr val="209988"/>
            </a:solidFill>
          </p:spPr>
        </p:sp>
        <p:sp>
          <p:nvSpPr>
            <p:cNvPr name="TextBox 38" id="38"/>
            <p:cNvSpPr txBox="true"/>
            <p:nvPr/>
          </p:nvSpPr>
          <p:spPr>
            <a:xfrm>
              <a:off x="0" y="-76200"/>
              <a:ext cx="687260" cy="228418"/>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0706383" y="4029170"/>
            <a:ext cx="2609439" cy="586210"/>
            <a:chOff x="0" y="0"/>
            <a:chExt cx="687260" cy="154393"/>
          </a:xfrm>
        </p:grpSpPr>
        <p:sp>
          <p:nvSpPr>
            <p:cNvPr name="Freeform 40" id="40"/>
            <p:cNvSpPr/>
            <p:nvPr/>
          </p:nvSpPr>
          <p:spPr>
            <a:xfrm flipH="false" flipV="false" rot="0">
              <a:off x="0" y="0"/>
              <a:ext cx="687260" cy="154393"/>
            </a:xfrm>
            <a:custGeom>
              <a:avLst/>
              <a:gdLst/>
              <a:ahLst/>
              <a:cxnLst/>
              <a:rect r="r" b="b" t="t" l="l"/>
              <a:pathLst>
                <a:path h="154393" w="687260">
                  <a:moveTo>
                    <a:pt x="0" y="0"/>
                  </a:moveTo>
                  <a:lnTo>
                    <a:pt x="687260" y="0"/>
                  </a:lnTo>
                  <a:lnTo>
                    <a:pt x="687260" y="154393"/>
                  </a:lnTo>
                  <a:lnTo>
                    <a:pt x="0" y="154393"/>
                  </a:lnTo>
                  <a:close/>
                </a:path>
              </a:pathLst>
            </a:custGeom>
            <a:solidFill>
              <a:srgbClr val="209988"/>
            </a:solidFill>
          </p:spPr>
        </p:sp>
        <p:sp>
          <p:nvSpPr>
            <p:cNvPr name="TextBox 41" id="41"/>
            <p:cNvSpPr txBox="true"/>
            <p:nvPr/>
          </p:nvSpPr>
          <p:spPr>
            <a:xfrm>
              <a:off x="0" y="-76200"/>
              <a:ext cx="687260" cy="230593"/>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0715908" y="3297247"/>
            <a:ext cx="2609439" cy="569698"/>
            <a:chOff x="0" y="0"/>
            <a:chExt cx="687260" cy="150044"/>
          </a:xfrm>
        </p:grpSpPr>
        <p:sp>
          <p:nvSpPr>
            <p:cNvPr name="Freeform 43" id="43"/>
            <p:cNvSpPr/>
            <p:nvPr/>
          </p:nvSpPr>
          <p:spPr>
            <a:xfrm flipH="false" flipV="false" rot="0">
              <a:off x="0" y="0"/>
              <a:ext cx="687260" cy="150044"/>
            </a:xfrm>
            <a:custGeom>
              <a:avLst/>
              <a:gdLst/>
              <a:ahLst/>
              <a:cxnLst/>
              <a:rect r="r" b="b" t="t" l="l"/>
              <a:pathLst>
                <a:path h="150044" w="687260">
                  <a:moveTo>
                    <a:pt x="0" y="0"/>
                  </a:moveTo>
                  <a:lnTo>
                    <a:pt x="687260" y="0"/>
                  </a:lnTo>
                  <a:lnTo>
                    <a:pt x="687260" y="150044"/>
                  </a:lnTo>
                  <a:lnTo>
                    <a:pt x="0" y="150044"/>
                  </a:lnTo>
                  <a:close/>
                </a:path>
              </a:pathLst>
            </a:custGeom>
            <a:solidFill>
              <a:srgbClr val="209988"/>
            </a:solidFill>
          </p:spPr>
        </p:sp>
        <p:sp>
          <p:nvSpPr>
            <p:cNvPr name="TextBox 44" id="44"/>
            <p:cNvSpPr txBox="true"/>
            <p:nvPr/>
          </p:nvSpPr>
          <p:spPr>
            <a:xfrm>
              <a:off x="0" y="-76200"/>
              <a:ext cx="687260" cy="226244"/>
            </a:xfrm>
            <a:prstGeom prst="rect">
              <a:avLst/>
            </a:prstGeom>
          </p:spPr>
          <p:txBody>
            <a:bodyPr anchor="ctr" rtlCol="false" tIns="50800" lIns="50800" bIns="50800" rIns="50800"/>
            <a:lstStyle/>
            <a:p>
              <a:pPr algn="ctr">
                <a:lnSpc>
                  <a:spcPts val="2659"/>
                </a:lnSpc>
              </a:pPr>
            </a:p>
          </p:txBody>
        </p:sp>
      </p:grpSp>
      <p:sp>
        <p:nvSpPr>
          <p:cNvPr name="Freeform 45" id="45"/>
          <p:cNvSpPr/>
          <p:nvPr/>
        </p:nvSpPr>
        <p:spPr>
          <a:xfrm flipH="false" flipV="false" rot="0">
            <a:off x="2643422" y="2060564"/>
            <a:ext cx="13408427" cy="7559000"/>
          </a:xfrm>
          <a:custGeom>
            <a:avLst/>
            <a:gdLst/>
            <a:ahLst/>
            <a:cxnLst/>
            <a:rect r="r" b="b" t="t" l="l"/>
            <a:pathLst>
              <a:path h="7559000" w="13408427">
                <a:moveTo>
                  <a:pt x="0" y="0"/>
                </a:moveTo>
                <a:lnTo>
                  <a:pt x="13408426" y="0"/>
                </a:lnTo>
                <a:lnTo>
                  <a:pt x="13408426" y="7559001"/>
                </a:lnTo>
                <a:lnTo>
                  <a:pt x="0" y="7559001"/>
                </a:lnTo>
                <a:lnTo>
                  <a:pt x="0" y="0"/>
                </a:lnTo>
                <a:close/>
              </a:path>
            </a:pathLst>
          </a:custGeom>
          <a:blipFill>
            <a:blip r:embed="rId7"/>
            <a:stretch>
              <a:fillRect l="0" t="0" r="0" b="0"/>
            </a:stretch>
          </a:blipFill>
        </p:spPr>
      </p:sp>
      <p:sp>
        <p:nvSpPr>
          <p:cNvPr name="Freeform 46" id="46"/>
          <p:cNvSpPr/>
          <p:nvPr/>
        </p:nvSpPr>
        <p:spPr>
          <a:xfrm flipH="false" flipV="false" rot="0">
            <a:off x="2643422" y="2060564"/>
            <a:ext cx="13408427" cy="7559000"/>
          </a:xfrm>
          <a:custGeom>
            <a:avLst/>
            <a:gdLst/>
            <a:ahLst/>
            <a:cxnLst/>
            <a:rect r="r" b="b" t="t" l="l"/>
            <a:pathLst>
              <a:path h="7559000" w="13408427">
                <a:moveTo>
                  <a:pt x="0" y="0"/>
                </a:moveTo>
                <a:lnTo>
                  <a:pt x="13408426" y="0"/>
                </a:lnTo>
                <a:lnTo>
                  <a:pt x="13408426" y="7559001"/>
                </a:lnTo>
                <a:lnTo>
                  <a:pt x="0" y="7559001"/>
                </a:lnTo>
                <a:lnTo>
                  <a:pt x="0" y="0"/>
                </a:lnTo>
                <a:close/>
              </a:path>
            </a:pathLst>
          </a:custGeom>
          <a:blipFill>
            <a:blip r:embed="rId7"/>
            <a:stretch>
              <a:fillRect l="0" t="0" r="0" b="0"/>
            </a:stretch>
          </a:blipFill>
        </p:spPr>
      </p:sp>
      <p:grpSp>
        <p:nvGrpSpPr>
          <p:cNvPr name="Group 47" id="47"/>
          <p:cNvGrpSpPr/>
          <p:nvPr/>
        </p:nvGrpSpPr>
        <p:grpSpPr>
          <a:xfrm rot="0">
            <a:off x="2974596" y="843765"/>
            <a:ext cx="12338808" cy="2433599"/>
            <a:chOff x="0" y="0"/>
            <a:chExt cx="16451745" cy="3244799"/>
          </a:xfrm>
        </p:grpSpPr>
        <p:sp>
          <p:nvSpPr>
            <p:cNvPr name="TextBox 48" id="48"/>
            <p:cNvSpPr txBox="true"/>
            <p:nvPr/>
          </p:nvSpPr>
          <p:spPr>
            <a:xfrm rot="0">
              <a:off x="0" y="-19050"/>
              <a:ext cx="16451745" cy="2067983"/>
            </a:xfrm>
            <a:prstGeom prst="rect">
              <a:avLst/>
            </a:prstGeom>
          </p:spPr>
          <p:txBody>
            <a:bodyPr anchor="t" rtlCol="false" tIns="0" lIns="0" bIns="0" rIns="0">
              <a:spAutoFit/>
            </a:bodyPr>
            <a:lstStyle/>
            <a:p>
              <a:pPr algn="ctr">
                <a:lnSpc>
                  <a:spcPts val="6199"/>
                </a:lnSpc>
              </a:pPr>
              <a:r>
                <a:rPr lang="en-US" sz="4999">
                  <a:solidFill>
                    <a:srgbClr val="FFFFFF"/>
                  </a:solidFill>
                  <a:latin typeface="Russo One"/>
                  <a:ea typeface="Russo One"/>
                  <a:cs typeface="Russo One"/>
                  <a:sym typeface="Russo One"/>
                </a:rPr>
                <a:t>Successive Cancellation List Decoder</a:t>
              </a:r>
            </a:p>
            <a:p>
              <a:pPr algn="ctr">
                <a:lnSpc>
                  <a:spcPts val="6199"/>
                </a:lnSpc>
              </a:pPr>
            </a:p>
          </p:txBody>
        </p:sp>
        <p:sp>
          <p:nvSpPr>
            <p:cNvPr name="TextBox 49" id="49"/>
            <p:cNvSpPr txBox="true"/>
            <p:nvPr/>
          </p:nvSpPr>
          <p:spPr>
            <a:xfrm rot="0">
              <a:off x="0" y="2470522"/>
              <a:ext cx="16451745" cy="774277"/>
            </a:xfrm>
            <a:prstGeom prst="rect">
              <a:avLst/>
            </a:prstGeom>
          </p:spPr>
          <p:txBody>
            <a:bodyPr anchor="t" rtlCol="false" tIns="0" lIns="0" bIns="0" rIns="0">
              <a:spAutoFit/>
            </a:bodyPr>
            <a:lstStyle/>
            <a:p>
              <a:pPr algn="ctr">
                <a:lnSpc>
                  <a:spcPts val="4479"/>
                </a:lnSpc>
              </a:pPr>
            </a:p>
          </p:txBody>
        </p:sp>
      </p:grpSp>
      <p:sp>
        <p:nvSpPr>
          <p:cNvPr name="TextBox 50" id="50"/>
          <p:cNvSpPr txBox="true"/>
          <p:nvPr/>
        </p:nvSpPr>
        <p:spPr>
          <a:xfrm rot="0">
            <a:off x="1237019" y="9084858"/>
            <a:ext cx="11045622" cy="947421"/>
          </a:xfrm>
          <a:prstGeom prst="rect">
            <a:avLst/>
          </a:prstGeom>
        </p:spPr>
        <p:txBody>
          <a:bodyPr anchor="t" rtlCol="false" tIns="0" lIns="0" bIns="0" rIns="0">
            <a:spAutoFit/>
          </a:bodyPr>
          <a:lstStyle/>
          <a:p>
            <a:pPr algn="just">
              <a:lnSpc>
                <a:spcPts val="3552"/>
              </a:lnSpc>
            </a:pPr>
            <a:r>
              <a:rPr lang="en-US" b="true" sz="2864">
                <a:solidFill>
                  <a:srgbClr val="FFFFFF"/>
                </a:solidFill>
                <a:latin typeface="Calibri (MS) Bold"/>
                <a:ea typeface="Calibri (MS) Bold"/>
                <a:cs typeface="Calibri (MS) Bold"/>
                <a:sym typeface="Calibri (MS) Bold"/>
              </a:rPr>
              <a:t>For more than L output we keep L best path (L paths with lowest path metrix) at that point.   { here L=4 }</a:t>
            </a:r>
          </a:p>
        </p:txBody>
      </p:sp>
      <p:sp>
        <p:nvSpPr>
          <p:cNvPr name="Freeform 51" id="51"/>
          <p:cNvSpPr/>
          <p:nvPr/>
        </p:nvSpPr>
        <p:spPr>
          <a:xfrm flipH="false" flipV="false" rot="0">
            <a:off x="2643422" y="2060564"/>
            <a:ext cx="13408427" cy="7559000"/>
          </a:xfrm>
          <a:custGeom>
            <a:avLst/>
            <a:gdLst/>
            <a:ahLst/>
            <a:cxnLst/>
            <a:rect r="r" b="b" t="t" l="l"/>
            <a:pathLst>
              <a:path h="7559000" w="13408427">
                <a:moveTo>
                  <a:pt x="0" y="0"/>
                </a:moveTo>
                <a:lnTo>
                  <a:pt x="13408426" y="0"/>
                </a:lnTo>
                <a:lnTo>
                  <a:pt x="13408426" y="7559001"/>
                </a:lnTo>
                <a:lnTo>
                  <a:pt x="0" y="7559001"/>
                </a:lnTo>
                <a:lnTo>
                  <a:pt x="0" y="0"/>
                </a:lnTo>
                <a:close/>
              </a:path>
            </a:pathLst>
          </a:custGeom>
          <a:blipFill>
            <a:blip r:embed="rId7"/>
            <a:stretch>
              <a:fillRect l="0" t="0" r="0" b="0"/>
            </a:stretch>
          </a:blipFill>
        </p:spPr>
      </p:sp>
      <p:sp>
        <p:nvSpPr>
          <p:cNvPr name="Freeform 52" id="52"/>
          <p:cNvSpPr/>
          <p:nvPr/>
        </p:nvSpPr>
        <p:spPr>
          <a:xfrm flipH="false" flipV="false" rot="0">
            <a:off x="2643422" y="2060564"/>
            <a:ext cx="13408427" cy="7559000"/>
          </a:xfrm>
          <a:custGeom>
            <a:avLst/>
            <a:gdLst/>
            <a:ahLst/>
            <a:cxnLst/>
            <a:rect r="r" b="b" t="t" l="l"/>
            <a:pathLst>
              <a:path h="7559000" w="13408427">
                <a:moveTo>
                  <a:pt x="0" y="0"/>
                </a:moveTo>
                <a:lnTo>
                  <a:pt x="13408426" y="0"/>
                </a:lnTo>
                <a:lnTo>
                  <a:pt x="13408426" y="7559001"/>
                </a:lnTo>
                <a:lnTo>
                  <a:pt x="0" y="7559001"/>
                </a:lnTo>
                <a:lnTo>
                  <a:pt x="0" y="0"/>
                </a:lnTo>
                <a:close/>
              </a:path>
            </a:pathLst>
          </a:custGeom>
          <a:blipFill>
            <a:blip r:embed="rId7"/>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6910893" y="-3793466"/>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1711267" y="-437267"/>
            <a:ext cx="14865466" cy="2931935"/>
            <a:chOff x="0" y="0"/>
            <a:chExt cx="19820622" cy="3909247"/>
          </a:xfrm>
        </p:grpSpPr>
        <p:sp>
          <p:nvSpPr>
            <p:cNvPr name="TextBox 10" id="10"/>
            <p:cNvSpPr txBox="true"/>
            <p:nvPr/>
          </p:nvSpPr>
          <p:spPr>
            <a:xfrm rot="0">
              <a:off x="0" y="-28575"/>
              <a:ext cx="19820622" cy="2497075"/>
            </a:xfrm>
            <a:prstGeom prst="rect">
              <a:avLst/>
            </a:prstGeom>
          </p:spPr>
          <p:txBody>
            <a:bodyPr anchor="t" rtlCol="false" tIns="0" lIns="0" bIns="0" rIns="0">
              <a:spAutoFit/>
            </a:bodyPr>
            <a:lstStyle/>
            <a:p>
              <a:pPr algn="ctr">
                <a:lnSpc>
                  <a:spcPts val="7469"/>
                </a:lnSpc>
              </a:pPr>
            </a:p>
            <a:p>
              <a:pPr algn="ctr">
                <a:lnSpc>
                  <a:spcPts val="7469"/>
                </a:lnSpc>
              </a:pPr>
              <a:r>
                <a:rPr lang="en-US" sz="6023">
                  <a:solidFill>
                    <a:srgbClr val="FFFFFF"/>
                  </a:solidFill>
                  <a:latin typeface="Russo One"/>
                  <a:ea typeface="Russo One"/>
                  <a:cs typeface="Russo One"/>
                  <a:sym typeface="Russo One"/>
                </a:rPr>
                <a:t>CRC check in SCL decoding</a:t>
              </a:r>
            </a:p>
          </p:txBody>
        </p:sp>
        <p:sp>
          <p:nvSpPr>
            <p:cNvPr name="TextBox 11" id="11"/>
            <p:cNvSpPr txBox="true"/>
            <p:nvPr/>
          </p:nvSpPr>
          <p:spPr>
            <a:xfrm rot="0">
              <a:off x="0" y="2984675"/>
              <a:ext cx="19820622" cy="924572"/>
            </a:xfrm>
            <a:prstGeom prst="rect">
              <a:avLst/>
            </a:prstGeom>
          </p:spPr>
          <p:txBody>
            <a:bodyPr anchor="t" rtlCol="false" tIns="0" lIns="0" bIns="0" rIns="0">
              <a:spAutoFit/>
            </a:bodyPr>
            <a:lstStyle/>
            <a:p>
              <a:pPr algn="ctr">
                <a:lnSpc>
                  <a:spcPts val="5397"/>
                </a:lnSpc>
              </a:pPr>
            </a:p>
          </p:txBody>
        </p:sp>
      </p:grpSp>
      <p:sp>
        <p:nvSpPr>
          <p:cNvPr name="TextBox 12" id="12"/>
          <p:cNvSpPr txBox="true"/>
          <p:nvPr/>
        </p:nvSpPr>
        <p:spPr>
          <a:xfrm rot="0">
            <a:off x="1923702" y="1501817"/>
            <a:ext cx="11045622" cy="9452755"/>
          </a:xfrm>
          <a:prstGeom prst="rect">
            <a:avLst/>
          </a:prstGeom>
        </p:spPr>
        <p:txBody>
          <a:bodyPr anchor="t" rtlCol="false" tIns="0" lIns="0" bIns="0" rIns="0">
            <a:spAutoFit/>
          </a:bodyPr>
          <a:lstStyle/>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CRC-aided SCL decoding is an enhanced version of SCL decoding for polar codes.</a:t>
            </a:r>
          </a:p>
          <a:p>
            <a:pPr algn="just">
              <a:lnSpc>
                <a:spcPts val="3552"/>
              </a:lnSpc>
            </a:pPr>
          </a:p>
          <a:p>
            <a:pPr algn="just">
              <a:lnSpc>
                <a:spcPts val="3552"/>
              </a:lnSpc>
            </a:pPr>
            <a:r>
              <a:rPr lang="en-US" sz="2864" b="true">
                <a:solidFill>
                  <a:srgbClr val="FFFFFF"/>
                </a:solidFill>
                <a:latin typeface="Calibri (MS) Bold"/>
                <a:ea typeface="Calibri (MS) Bold"/>
                <a:cs typeface="Calibri (MS) Bold"/>
                <a:sym typeface="Calibri (MS) Bold"/>
              </a:rPr>
              <a:t>     It combines two things:</a:t>
            </a:r>
          </a:p>
          <a:p>
            <a:pPr algn="just">
              <a:lnSpc>
                <a:spcPts val="3552"/>
              </a:lnSpc>
            </a:pPr>
          </a:p>
          <a:p>
            <a:pPr algn="just" marL="618473" indent="-309236" lvl="1">
              <a:lnSpc>
                <a:spcPts val="3552"/>
              </a:lnSpc>
              <a:buAutoNum type="arabicPeriod" startAt="1"/>
            </a:pPr>
            <a:r>
              <a:rPr lang="en-US" b="true" sz="2864">
                <a:solidFill>
                  <a:srgbClr val="FFFFFF"/>
                </a:solidFill>
                <a:latin typeface="Calibri (MS) Bold"/>
                <a:ea typeface="Calibri (MS) Bold"/>
                <a:cs typeface="Calibri (MS) Bold"/>
                <a:sym typeface="Calibri (MS) Bold"/>
              </a:rPr>
              <a:t>SCL Decoding: Keeps multiple possible decoding paths (list).</a:t>
            </a:r>
          </a:p>
          <a:p>
            <a:pPr algn="just" marL="618473" indent="-309236" lvl="1">
              <a:lnSpc>
                <a:spcPts val="3552"/>
              </a:lnSpc>
              <a:buAutoNum type="arabicPeriod" startAt="1"/>
            </a:pPr>
            <a:r>
              <a:rPr lang="en-US" b="true" sz="2864">
                <a:solidFill>
                  <a:srgbClr val="FFFFFF"/>
                </a:solidFill>
                <a:latin typeface="Calibri (MS) Bold"/>
                <a:ea typeface="Calibri (MS) Bold"/>
                <a:cs typeface="Calibri (MS) Bold"/>
                <a:sym typeface="Calibri (MS) Bold"/>
              </a:rPr>
              <a:t>CRC (Cyclic Redundancy Check): Helps select the correct path from the list at the end.</a:t>
            </a:r>
          </a:p>
          <a:p>
            <a:pPr algn="just">
              <a:lnSpc>
                <a:spcPts val="3552"/>
              </a:lnSpc>
            </a:pPr>
          </a:p>
          <a:p>
            <a:pPr algn="just">
              <a:lnSpc>
                <a:spcPts val="3552"/>
              </a:lnSpc>
            </a:pPr>
            <a:r>
              <a:rPr lang="en-US" sz="2864" b="true">
                <a:solidFill>
                  <a:srgbClr val="FFFFFF"/>
                </a:solidFill>
                <a:latin typeface="Calibri (MS) Bold"/>
                <a:ea typeface="Calibri (MS) Bold"/>
                <a:cs typeface="Calibri (MS) Bold"/>
                <a:sym typeface="Calibri (MS) Bold"/>
              </a:rPr>
              <a:t>Encoding stage:</a:t>
            </a:r>
          </a:p>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Add a CRC (e.g. 11-bit) to original message bits.</a:t>
            </a:r>
          </a:p>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This CRC is calculated using a generator polynomial.</a:t>
            </a:r>
          </a:p>
          <a:p>
            <a:pPr algn="just">
              <a:lnSpc>
                <a:spcPts val="3552"/>
              </a:lnSpc>
            </a:pPr>
            <a:r>
              <a:rPr lang="en-US" sz="2864" b="true">
                <a:solidFill>
                  <a:srgbClr val="FFFFFF"/>
                </a:solidFill>
                <a:latin typeface="Calibri (MS) Bold"/>
                <a:ea typeface="Calibri (MS) Bold"/>
                <a:cs typeface="Calibri (MS) Bold"/>
                <a:sym typeface="Calibri (MS) Bold"/>
              </a:rPr>
              <a:t>Decoding stage:</a:t>
            </a:r>
          </a:p>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Each of L candidate codeword is checked using the CRC:</a:t>
            </a:r>
          </a:p>
          <a:p>
            <a:pPr algn="just" marL="1236945" indent="-412315" lvl="2">
              <a:lnSpc>
                <a:spcPts val="3552"/>
              </a:lnSpc>
              <a:buFont typeface="Arial"/>
              <a:buChar char="⚬"/>
            </a:pPr>
            <a:r>
              <a:rPr lang="en-US" b="true" sz="2864">
                <a:solidFill>
                  <a:srgbClr val="FFFFFF"/>
                </a:solidFill>
                <a:latin typeface="Calibri (MS) Bold"/>
                <a:ea typeface="Calibri (MS) Bold"/>
                <a:cs typeface="Calibri (MS) Bold"/>
                <a:sym typeface="Calibri (MS) Bold"/>
              </a:rPr>
              <a:t>Only candidates that pass the CRC check are kept.</a:t>
            </a:r>
          </a:p>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If multiple pass, pick the most likely one.</a:t>
            </a:r>
          </a:p>
          <a:p>
            <a:pPr algn="just" marL="618473" indent="-309236" lvl="1">
              <a:lnSpc>
                <a:spcPts val="3552"/>
              </a:lnSpc>
              <a:buFont typeface="Arial"/>
              <a:buChar char="•"/>
            </a:pPr>
            <a:r>
              <a:rPr lang="en-US" b="true" sz="2864">
                <a:solidFill>
                  <a:srgbClr val="FFFFFF"/>
                </a:solidFill>
                <a:latin typeface="Calibri (MS) Bold"/>
                <a:ea typeface="Calibri (MS) Bold"/>
                <a:cs typeface="Calibri (MS) Bold"/>
                <a:sym typeface="Calibri (MS) Bold"/>
              </a:rPr>
              <a:t>If none pass, pick the one with highest likelihood (fallback).</a:t>
            </a:r>
          </a:p>
          <a:p>
            <a:pPr algn="just">
              <a:lnSpc>
                <a:spcPts val="3552"/>
              </a:lnSpc>
            </a:pPr>
          </a:p>
          <a:p>
            <a:pPr algn="just">
              <a:lnSpc>
                <a:spcPts val="3552"/>
              </a:lnSpc>
            </a:pPr>
          </a:p>
          <a:p>
            <a:pPr algn="just">
              <a:lnSpc>
                <a:spcPts val="3552"/>
              </a:lnSpc>
            </a:pPr>
          </a:p>
          <a:p>
            <a:pPr algn="just">
              <a:lnSpc>
                <a:spcPts val="3552"/>
              </a:lnSpc>
            </a:pP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2974596" y="843765"/>
            <a:ext cx="12338808" cy="2667914"/>
            <a:chOff x="0" y="0"/>
            <a:chExt cx="16451745" cy="3557219"/>
          </a:xfrm>
        </p:grpSpPr>
        <p:sp>
          <p:nvSpPr>
            <p:cNvPr name="TextBox 10" id="10"/>
            <p:cNvSpPr txBox="true"/>
            <p:nvPr/>
          </p:nvSpPr>
          <p:spPr>
            <a:xfrm rot="0">
              <a:off x="0" y="-28575"/>
              <a:ext cx="16451745" cy="2389929"/>
            </a:xfrm>
            <a:prstGeom prst="rect">
              <a:avLst/>
            </a:prstGeom>
          </p:spPr>
          <p:txBody>
            <a:bodyPr anchor="t" rtlCol="false" tIns="0" lIns="0" bIns="0" rIns="0">
              <a:spAutoFit/>
            </a:bodyPr>
            <a:lstStyle/>
            <a:p>
              <a:pPr algn="ctr">
                <a:lnSpc>
                  <a:spcPts val="7315"/>
                </a:lnSpc>
              </a:pPr>
              <a:r>
                <a:rPr lang="en-US" sz="5899">
                  <a:solidFill>
                    <a:srgbClr val="FFFFFF"/>
                  </a:solidFill>
                  <a:latin typeface="Russo One"/>
                  <a:ea typeface="Russo One"/>
                  <a:cs typeface="Russo One"/>
                  <a:sym typeface="Russo One"/>
                </a:rPr>
                <a:t>Polar Coding Complexities List</a:t>
              </a:r>
            </a:p>
            <a:p>
              <a:pPr algn="ctr">
                <a:lnSpc>
                  <a:spcPts val="6943"/>
                </a:lnSpc>
              </a:pPr>
            </a:p>
          </p:txBody>
        </p:sp>
        <p:sp>
          <p:nvSpPr>
            <p:cNvPr name="TextBox 11" id="11"/>
            <p:cNvSpPr txBox="true"/>
            <p:nvPr/>
          </p:nvSpPr>
          <p:spPr>
            <a:xfrm rot="0">
              <a:off x="0" y="2782942"/>
              <a:ext cx="16451745"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1992192" y="2672336"/>
            <a:ext cx="12870497" cy="1602525"/>
          </a:xfrm>
          <a:prstGeom prst="rect">
            <a:avLst/>
          </a:prstGeom>
        </p:spPr>
        <p:txBody>
          <a:bodyPr anchor="t" rtlCol="false" tIns="0" lIns="0" bIns="0" rIns="0">
            <a:spAutoFit/>
          </a:bodyPr>
          <a:lstStyle/>
          <a:p>
            <a:pPr algn="just">
              <a:lnSpc>
                <a:spcPts val="4092"/>
              </a:lnSpc>
            </a:pPr>
            <a:r>
              <a:rPr lang="en-US" b="true" sz="3300">
                <a:solidFill>
                  <a:srgbClr val="FFFFFF"/>
                </a:solidFill>
                <a:latin typeface="Calibri (MS) Bold"/>
                <a:ea typeface="Calibri (MS) Bold"/>
                <a:cs typeface="Calibri (MS) Bold"/>
                <a:sym typeface="Calibri (MS) Bold"/>
              </a:rPr>
              <a:t>For Given W , N = 2</a:t>
            </a:r>
            <a:r>
              <a:rPr lang="en-US" b="true" sz="3300">
                <a:solidFill>
                  <a:srgbClr val="FFFFFF"/>
                </a:solidFill>
                <a:latin typeface="Calibri (MS) Bold"/>
                <a:ea typeface="Calibri (MS) Bold"/>
                <a:cs typeface="Calibri (MS) Bold"/>
                <a:sym typeface="Calibri (MS) Bold"/>
              </a:rPr>
              <a:t>n</a:t>
            </a:r>
            <a:r>
              <a:rPr lang="en-US" b="true" sz="3300">
                <a:solidFill>
                  <a:srgbClr val="FFFFFF"/>
                </a:solidFill>
                <a:latin typeface="Calibri (MS) Bold"/>
                <a:ea typeface="Calibri (MS) Bold"/>
                <a:cs typeface="Calibri (MS) Bold"/>
                <a:sym typeface="Calibri (MS) Bold"/>
              </a:rPr>
              <a:t> , and R &lt; I(W), a P</a:t>
            </a:r>
            <a:r>
              <a:rPr lang="en-US" b="true" sz="3300">
                <a:solidFill>
                  <a:srgbClr val="FFFFFF"/>
                </a:solidFill>
                <a:latin typeface="Calibri (MS) Bold"/>
                <a:ea typeface="Calibri (MS) Bold"/>
                <a:cs typeface="Calibri (MS) Bold"/>
                <a:sym typeface="Calibri (MS) Bold"/>
              </a:rPr>
              <a:t>olar C</a:t>
            </a:r>
            <a:r>
              <a:rPr lang="en-US" b="true" sz="3300">
                <a:solidFill>
                  <a:srgbClr val="FFFFFF"/>
                </a:solidFill>
                <a:latin typeface="Calibri (MS) Bold"/>
                <a:ea typeface="Calibri (MS) Bold"/>
                <a:cs typeface="Calibri (MS) Bold"/>
                <a:sym typeface="Calibri (MS) Bold"/>
              </a:rPr>
              <a:t>ode can be Constructed such That it has  </a:t>
            </a:r>
          </a:p>
          <a:p>
            <a:pPr algn="just">
              <a:lnSpc>
                <a:spcPts val="4092"/>
              </a:lnSpc>
              <a:spcBef>
                <a:spcPct val="0"/>
              </a:spcBef>
            </a:pPr>
          </a:p>
        </p:txBody>
      </p:sp>
      <p:sp>
        <p:nvSpPr>
          <p:cNvPr name="TextBox 13" id="13"/>
          <p:cNvSpPr txBox="true"/>
          <p:nvPr/>
        </p:nvSpPr>
        <p:spPr>
          <a:xfrm rot="0">
            <a:off x="2330164" y="4410631"/>
            <a:ext cx="14528798" cy="1715731"/>
          </a:xfrm>
          <a:prstGeom prst="rect">
            <a:avLst/>
          </a:prstGeom>
        </p:spPr>
        <p:txBody>
          <a:bodyPr anchor="t" rtlCol="false" tIns="0" lIns="0" bIns="0" rIns="0">
            <a:spAutoFit/>
          </a:bodyPr>
          <a:lstStyle/>
          <a:p>
            <a:pPr algn="just" marL="755649" indent="-377824" lvl="1">
              <a:lnSpc>
                <a:spcPts val="4339"/>
              </a:lnSpc>
              <a:buFont typeface="Arial"/>
              <a:buChar char="•"/>
            </a:pPr>
            <a:r>
              <a:rPr lang="en-US" b="true" sz="3499">
                <a:solidFill>
                  <a:srgbClr val="FFFFFF"/>
                </a:solidFill>
                <a:latin typeface="Calibri (MS) Bold"/>
                <a:ea typeface="Calibri (MS) Bold"/>
                <a:cs typeface="Calibri (MS) Bold"/>
                <a:sym typeface="Calibri (MS) Bold"/>
              </a:rPr>
              <a:t>Encoding Complexity ≈ </a:t>
            </a:r>
            <a:r>
              <a:rPr lang="en-US" b="true" sz="3499">
                <a:solidFill>
                  <a:srgbClr val="FFDE59"/>
                </a:solidFill>
                <a:latin typeface="Calibri (MS) Bold"/>
                <a:ea typeface="Calibri (MS) Bold"/>
                <a:cs typeface="Calibri (MS) Bold"/>
                <a:sym typeface="Calibri (MS) Bold"/>
              </a:rPr>
              <a:t>N l</a:t>
            </a:r>
            <a:r>
              <a:rPr lang="en-US" b="true" sz="3499">
                <a:solidFill>
                  <a:srgbClr val="FFDE59"/>
                </a:solidFill>
                <a:latin typeface="Calibri (MS) Bold"/>
                <a:ea typeface="Calibri (MS) Bold"/>
                <a:cs typeface="Calibri (MS) Bold"/>
                <a:sym typeface="Calibri (MS) Bold"/>
              </a:rPr>
              <a:t>og(N)</a:t>
            </a:r>
            <a:r>
              <a:rPr lang="en-US" b="true" sz="3499">
                <a:solidFill>
                  <a:srgbClr val="FFFFFF"/>
                </a:solidFill>
                <a:latin typeface="Calibri (MS) Bold"/>
                <a:ea typeface="Calibri (MS) Bold"/>
                <a:cs typeface="Calibri (MS) Bold"/>
                <a:sym typeface="Calibri (MS) Bold"/>
              </a:rPr>
              <a:t>.</a:t>
            </a:r>
          </a:p>
          <a:p>
            <a:pPr algn="just" marL="777238" indent="-388619" lvl="1">
              <a:lnSpc>
                <a:spcPts val="4463"/>
              </a:lnSpc>
              <a:buFont typeface="Arial"/>
              <a:buChar char="•"/>
            </a:pPr>
            <a:r>
              <a:rPr lang="en-US" b="true" sz="3599">
                <a:solidFill>
                  <a:srgbClr val="FFFFFF"/>
                </a:solidFill>
                <a:latin typeface="Calibri (MS) Bold"/>
                <a:ea typeface="Calibri (MS) Bold"/>
                <a:cs typeface="Calibri (MS) Bold"/>
                <a:sym typeface="Calibri (MS) Bold"/>
              </a:rPr>
              <a:t>Successive-Cancellation Dec</a:t>
            </a:r>
            <a:r>
              <a:rPr lang="en-US" b="true" sz="3599">
                <a:solidFill>
                  <a:srgbClr val="FFFFFF"/>
                </a:solidFill>
                <a:latin typeface="Calibri (MS) Bold"/>
                <a:ea typeface="Calibri (MS) Bold"/>
                <a:cs typeface="Calibri (MS) Bold"/>
                <a:sym typeface="Calibri (MS) Bold"/>
              </a:rPr>
              <a:t>oding Complexity ≈ </a:t>
            </a:r>
            <a:r>
              <a:rPr lang="en-US" b="true" sz="3599">
                <a:solidFill>
                  <a:srgbClr val="FFDE59"/>
                </a:solidFill>
                <a:latin typeface="Calibri (MS) Bold"/>
                <a:ea typeface="Calibri (MS) Bold"/>
                <a:cs typeface="Calibri (MS) Bold"/>
                <a:sym typeface="Calibri (MS) Bold"/>
              </a:rPr>
              <a:t>Nlog(N)</a:t>
            </a:r>
            <a:r>
              <a:rPr lang="en-US" b="true" sz="3599">
                <a:solidFill>
                  <a:srgbClr val="FFFFFF"/>
                </a:solidFill>
                <a:latin typeface="Calibri (MS) Bold"/>
                <a:ea typeface="Calibri (MS) Bold"/>
                <a:cs typeface="Calibri (MS) Bold"/>
                <a:sym typeface="Calibri (MS) Bold"/>
              </a:rPr>
              <a:t>.</a:t>
            </a:r>
          </a:p>
          <a:p>
            <a:pPr algn="just" marL="755649" indent="-377824" lvl="1">
              <a:lnSpc>
                <a:spcPts val="4339"/>
              </a:lnSpc>
              <a:spcBef>
                <a:spcPct val="0"/>
              </a:spcBef>
              <a:buFont typeface="Arial"/>
              <a:buChar char="•"/>
            </a:pPr>
            <a:r>
              <a:rPr lang="en-US" b="true" sz="3499">
                <a:solidFill>
                  <a:srgbClr val="FFFFFF"/>
                </a:solidFill>
                <a:latin typeface="Calibri (MS) Bold"/>
                <a:ea typeface="Calibri (MS) Bold"/>
                <a:cs typeface="Calibri (MS) Bold"/>
                <a:sym typeface="Calibri (MS) Bold"/>
              </a:rPr>
              <a:t>List Decoder:</a:t>
            </a:r>
          </a:p>
        </p:txBody>
      </p:sp>
      <p:sp>
        <p:nvSpPr>
          <p:cNvPr name="TextBox 14" id="14"/>
          <p:cNvSpPr txBox="true"/>
          <p:nvPr/>
        </p:nvSpPr>
        <p:spPr>
          <a:xfrm rot="0">
            <a:off x="3796348" y="6269276"/>
            <a:ext cx="10695303" cy="1088162"/>
          </a:xfrm>
          <a:prstGeom prst="rect">
            <a:avLst/>
          </a:prstGeom>
        </p:spPr>
        <p:txBody>
          <a:bodyPr anchor="t" rtlCol="false" tIns="0" lIns="0" bIns="0" rIns="0">
            <a:spAutoFit/>
          </a:bodyPr>
          <a:lstStyle/>
          <a:p>
            <a:pPr algn="just">
              <a:lnSpc>
                <a:spcPts val="4092"/>
              </a:lnSpc>
              <a:spcBef>
                <a:spcPct val="0"/>
              </a:spcBef>
            </a:pPr>
            <a:r>
              <a:rPr lang="en-US" b="true" sz="3300">
                <a:solidFill>
                  <a:srgbClr val="FFFFFF"/>
                </a:solidFill>
                <a:latin typeface="Calibri (MS) Bold"/>
                <a:ea typeface="Calibri (MS) Bold"/>
                <a:cs typeface="Calibri (MS) Bold"/>
                <a:sym typeface="Calibri (MS) Bold"/>
              </a:rPr>
              <a:t>First Produce L candidate </a:t>
            </a:r>
            <a:r>
              <a:rPr lang="en-US" b="true" sz="3300">
                <a:solidFill>
                  <a:srgbClr val="FFFFFF"/>
                </a:solidFill>
                <a:latin typeface="Calibri (MS) Bold"/>
                <a:ea typeface="Calibri (MS) Bold"/>
                <a:cs typeface="Calibri (MS) Bold"/>
                <a:sym typeface="Calibri (MS) Bold"/>
              </a:rPr>
              <a:t>decisions Pick the most likely word from the list Complexity </a:t>
            </a:r>
            <a:r>
              <a:rPr lang="en-US" b="true" sz="3300">
                <a:solidFill>
                  <a:srgbClr val="FFDE59"/>
                </a:solidFill>
                <a:latin typeface="Calibri (MS) Bold"/>
                <a:ea typeface="Calibri (MS) Bold"/>
                <a:cs typeface="Calibri (MS) Bold"/>
                <a:sym typeface="Calibri (MS) Bold"/>
              </a:rPr>
              <a:t>O(LN log N</a:t>
            </a:r>
            <a:r>
              <a:rPr lang="en-US" b="true" sz="3300">
                <a:solidFill>
                  <a:srgbClr val="FFFFFF"/>
                </a:solidFill>
                <a:latin typeface="Calibri (MS) Bold"/>
                <a:ea typeface="Calibri (MS) Bold"/>
                <a:cs typeface="Calibri (MS) Bold"/>
                <a:sym typeface="Calibri (MS) Bold"/>
              </a:rPr>
              <a:t>).</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TextBox 9" id="9"/>
          <p:cNvSpPr txBox="true"/>
          <p:nvPr/>
        </p:nvSpPr>
        <p:spPr>
          <a:xfrm rot="0">
            <a:off x="2974596" y="2897633"/>
            <a:ext cx="12338808" cy="614045"/>
          </a:xfrm>
          <a:prstGeom prst="rect">
            <a:avLst/>
          </a:prstGeom>
        </p:spPr>
        <p:txBody>
          <a:bodyPr anchor="t" rtlCol="false" tIns="0" lIns="0" bIns="0" rIns="0">
            <a:spAutoFit/>
          </a:bodyPr>
          <a:lstStyle/>
          <a:p>
            <a:pPr algn="ctr">
              <a:lnSpc>
                <a:spcPts val="4479"/>
              </a:lnSpc>
            </a:pPr>
          </a:p>
        </p:txBody>
      </p:sp>
      <p:sp>
        <p:nvSpPr>
          <p:cNvPr name="Freeform 10" id="10"/>
          <p:cNvSpPr/>
          <p:nvPr/>
        </p:nvSpPr>
        <p:spPr>
          <a:xfrm flipH="false" flipV="false" rot="0">
            <a:off x="2056408" y="-2196106"/>
            <a:ext cx="14309341" cy="14309341"/>
          </a:xfrm>
          <a:custGeom>
            <a:avLst/>
            <a:gdLst/>
            <a:ahLst/>
            <a:cxnLst/>
            <a:rect r="r" b="b" t="t" l="l"/>
            <a:pathLst>
              <a:path h="14309341" w="14309341">
                <a:moveTo>
                  <a:pt x="0" y="0"/>
                </a:moveTo>
                <a:lnTo>
                  <a:pt x="14309342" y="0"/>
                </a:lnTo>
                <a:lnTo>
                  <a:pt x="14309342" y="14309341"/>
                </a:lnTo>
                <a:lnTo>
                  <a:pt x="0" y="143093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5223330" y="1222830"/>
            <a:ext cx="7841340" cy="784134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07925" y="4242689"/>
            <a:ext cx="15072149" cy="4145664"/>
            <a:chOff x="0" y="0"/>
            <a:chExt cx="20096199" cy="5527552"/>
          </a:xfrm>
        </p:grpSpPr>
        <p:sp>
          <p:nvSpPr>
            <p:cNvPr name="TextBox 15" id="15"/>
            <p:cNvSpPr txBox="true"/>
            <p:nvPr/>
          </p:nvSpPr>
          <p:spPr>
            <a:xfrm rot="0">
              <a:off x="0" y="-28575"/>
              <a:ext cx="20096199" cy="4095349"/>
            </a:xfrm>
            <a:prstGeom prst="rect">
              <a:avLst/>
            </a:prstGeom>
          </p:spPr>
          <p:txBody>
            <a:bodyPr anchor="t" rtlCol="false" tIns="0" lIns="0" bIns="0" rIns="0">
              <a:spAutoFit/>
            </a:bodyPr>
            <a:lstStyle/>
            <a:p>
              <a:pPr algn="ctr">
                <a:lnSpc>
                  <a:spcPts val="8330"/>
                </a:lnSpc>
              </a:pPr>
              <a:r>
                <a:rPr lang="en-US" sz="6718">
                  <a:solidFill>
                    <a:srgbClr val="FFFFFF"/>
                  </a:solidFill>
                  <a:latin typeface="Russo One"/>
                  <a:ea typeface="Russo One"/>
                  <a:cs typeface="Russo One"/>
                  <a:sym typeface="Russo One"/>
                </a:rPr>
                <a:t>PERFORMANCE </a:t>
              </a:r>
            </a:p>
            <a:p>
              <a:pPr algn="ctr">
                <a:lnSpc>
                  <a:spcPts val="8330"/>
                </a:lnSpc>
              </a:pPr>
              <a:r>
                <a:rPr lang="en-US" sz="6718">
                  <a:solidFill>
                    <a:srgbClr val="FFFFFF"/>
                  </a:solidFill>
                  <a:latin typeface="Russo One"/>
                  <a:ea typeface="Russo One"/>
                  <a:cs typeface="Russo One"/>
                  <a:sym typeface="Russo One"/>
                </a:rPr>
                <a:t>Analysis</a:t>
              </a:r>
            </a:p>
            <a:p>
              <a:pPr algn="ctr">
                <a:lnSpc>
                  <a:spcPts val="7876"/>
                </a:lnSpc>
              </a:pPr>
            </a:p>
          </p:txBody>
        </p:sp>
        <p:sp>
          <p:nvSpPr>
            <p:cNvPr name="TextBox 16" id="16"/>
            <p:cNvSpPr txBox="true"/>
            <p:nvPr/>
          </p:nvSpPr>
          <p:spPr>
            <a:xfrm rot="0">
              <a:off x="0" y="4592244"/>
              <a:ext cx="20096199" cy="935308"/>
            </a:xfrm>
            <a:prstGeom prst="rect">
              <a:avLst/>
            </a:prstGeom>
          </p:spPr>
          <p:txBody>
            <a:bodyPr anchor="t" rtlCol="false" tIns="0" lIns="0" bIns="0" rIns="0">
              <a:spAutoFit/>
            </a:bodyPr>
            <a:lstStyle/>
            <a:p>
              <a:pPr algn="ctr">
                <a:lnSpc>
                  <a:spcPts val="5472"/>
                </a:lnSpc>
              </a:pPr>
            </a:p>
          </p:txBody>
        </p:sp>
      </p:grpSp>
      <p:pic>
        <p:nvPicPr>
          <p:cNvPr name="Picture 17" id="17"/>
          <p:cNvPicPr>
            <a:picLocks noChangeAspect="true"/>
          </p:cNvPicPr>
          <p:nvPr/>
        </p:nvPicPr>
        <p:blipFill>
          <a:blip r:embed="rId9">
            <a:alphaModFix amt="6999"/>
          </a:blip>
          <a:stretch>
            <a:fillRect/>
          </a:stretch>
        </p:blipFill>
        <p:spPr>
          <a:xfrm rot="0">
            <a:off x="4501409" y="433705"/>
            <a:ext cx="9285182" cy="9419590"/>
          </a:xfrm>
          <a:prstGeom prst="rect">
            <a:avLst/>
          </a:prstGeom>
        </p:spPr>
      </p:pic>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3927841" y="757955"/>
            <a:ext cx="10775531" cy="8500345"/>
          </a:xfrm>
          <a:custGeom>
            <a:avLst/>
            <a:gdLst/>
            <a:ahLst/>
            <a:cxnLst/>
            <a:rect r="r" b="b" t="t" l="l"/>
            <a:pathLst>
              <a:path h="8500345" w="10775531">
                <a:moveTo>
                  <a:pt x="0" y="0"/>
                </a:moveTo>
                <a:lnTo>
                  <a:pt x="10775531" y="0"/>
                </a:lnTo>
                <a:lnTo>
                  <a:pt x="10775531" y="8500345"/>
                </a:lnTo>
                <a:lnTo>
                  <a:pt x="0" y="8500345"/>
                </a:lnTo>
                <a:lnTo>
                  <a:pt x="0" y="0"/>
                </a:lnTo>
                <a:close/>
              </a:path>
            </a:pathLst>
          </a:custGeom>
          <a:blipFill>
            <a:blip r:embed="rId7"/>
            <a:stretch>
              <a:fillRect l="0" t="0" r="0" b="0"/>
            </a:stretch>
          </a:blipFill>
        </p:spPr>
      </p:sp>
      <p:sp>
        <p:nvSpPr>
          <p:cNvPr name="Freeform 10" id="10"/>
          <p:cNvSpPr/>
          <p:nvPr/>
        </p:nvSpPr>
        <p:spPr>
          <a:xfrm flipH="false" flipV="false" rot="0">
            <a:off x="9583799" y="6930892"/>
            <a:ext cx="1444087" cy="364777"/>
          </a:xfrm>
          <a:custGeom>
            <a:avLst/>
            <a:gdLst/>
            <a:ahLst/>
            <a:cxnLst/>
            <a:rect r="r" b="b" t="t" l="l"/>
            <a:pathLst>
              <a:path h="364777" w="1444087">
                <a:moveTo>
                  <a:pt x="0" y="0"/>
                </a:moveTo>
                <a:lnTo>
                  <a:pt x="1444087" y="0"/>
                </a:lnTo>
                <a:lnTo>
                  <a:pt x="1444087" y="364777"/>
                </a:lnTo>
                <a:lnTo>
                  <a:pt x="0" y="364777"/>
                </a:lnTo>
                <a:lnTo>
                  <a:pt x="0" y="0"/>
                </a:lnTo>
                <a:close/>
              </a:path>
            </a:pathLst>
          </a:custGeom>
          <a:blipFill>
            <a:blip r:embed="rId8"/>
            <a:stretch>
              <a:fillRect l="0" t="0" r="0" b="-6039"/>
            </a:stretch>
          </a:blipFill>
        </p:spPr>
      </p:sp>
      <p:sp>
        <p:nvSpPr>
          <p:cNvPr name="TextBox 11" id="11"/>
          <p:cNvSpPr txBox="true"/>
          <p:nvPr/>
        </p:nvSpPr>
        <p:spPr>
          <a:xfrm rot="0">
            <a:off x="2974596" y="2897633"/>
            <a:ext cx="12338808" cy="614045"/>
          </a:xfrm>
          <a:prstGeom prst="rect">
            <a:avLst/>
          </a:prstGeom>
        </p:spPr>
        <p:txBody>
          <a:bodyPr anchor="t" rtlCol="false" tIns="0" lIns="0" bIns="0" rIns="0">
            <a:spAutoFit/>
          </a:bodyPr>
          <a:lstStyle/>
          <a:p>
            <a:pPr algn="ctr">
              <a:lnSpc>
                <a:spcPts val="4479"/>
              </a:lnSpc>
            </a:pPr>
          </a:p>
        </p:txBody>
      </p:sp>
      <p:sp>
        <p:nvSpPr>
          <p:cNvPr name="TextBox 12" id="12"/>
          <p:cNvSpPr txBox="true"/>
          <p:nvPr/>
        </p:nvSpPr>
        <p:spPr>
          <a:xfrm rot="0">
            <a:off x="1607925" y="7648772"/>
            <a:ext cx="15072149" cy="739581"/>
          </a:xfrm>
          <a:prstGeom prst="rect">
            <a:avLst/>
          </a:prstGeom>
        </p:spPr>
        <p:txBody>
          <a:bodyPr anchor="t" rtlCol="false" tIns="0" lIns="0" bIns="0" rIns="0">
            <a:spAutoFit/>
          </a:bodyPr>
          <a:lstStyle/>
          <a:p>
            <a:pPr algn="ctr">
              <a:lnSpc>
                <a:spcPts val="5472"/>
              </a:lnSpc>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1808541" y="0"/>
            <a:ext cx="20096541" cy="10287000"/>
            <a:chOff x="0" y="0"/>
            <a:chExt cx="5292916" cy="2709333"/>
          </a:xfrm>
        </p:grpSpPr>
        <p:sp>
          <p:nvSpPr>
            <p:cNvPr name="Freeform 4" id="4"/>
            <p:cNvSpPr/>
            <p:nvPr/>
          </p:nvSpPr>
          <p:spPr>
            <a:xfrm flipH="false" flipV="false" rot="0">
              <a:off x="0" y="0"/>
              <a:ext cx="5292916" cy="2709333"/>
            </a:xfrm>
            <a:custGeom>
              <a:avLst/>
              <a:gdLst/>
              <a:ahLst/>
              <a:cxnLst/>
              <a:rect r="r" b="b" t="t" l="l"/>
              <a:pathLst>
                <a:path h="2709333" w="5292916">
                  <a:moveTo>
                    <a:pt x="0" y="0"/>
                  </a:moveTo>
                  <a:lnTo>
                    <a:pt x="5292916" y="0"/>
                  </a:lnTo>
                  <a:lnTo>
                    <a:pt x="5292916" y="2709333"/>
                  </a:lnTo>
                  <a:lnTo>
                    <a:pt x="0" y="2709333"/>
                  </a:lnTo>
                  <a:close/>
                </a:path>
              </a:pathLst>
            </a:custGeom>
            <a:solidFill>
              <a:srgbClr val="001E44">
                <a:alpha val="89804"/>
              </a:srgbClr>
            </a:solidFill>
          </p:spPr>
        </p:sp>
        <p:sp>
          <p:nvSpPr>
            <p:cNvPr name="TextBox 5" id="5"/>
            <p:cNvSpPr txBox="true"/>
            <p:nvPr/>
          </p:nvSpPr>
          <p:spPr>
            <a:xfrm>
              <a:off x="0" y="-76200"/>
              <a:ext cx="5292916"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992192" y="2433788"/>
            <a:ext cx="6427366" cy="4804456"/>
          </a:xfrm>
          <a:custGeom>
            <a:avLst/>
            <a:gdLst/>
            <a:ahLst/>
            <a:cxnLst/>
            <a:rect r="r" b="b" t="t" l="l"/>
            <a:pathLst>
              <a:path h="4804456" w="6427366">
                <a:moveTo>
                  <a:pt x="0" y="0"/>
                </a:moveTo>
                <a:lnTo>
                  <a:pt x="6427366" y="0"/>
                </a:lnTo>
                <a:lnTo>
                  <a:pt x="6427366" y="4804456"/>
                </a:lnTo>
                <a:lnTo>
                  <a:pt x="0" y="4804456"/>
                </a:lnTo>
                <a:lnTo>
                  <a:pt x="0" y="0"/>
                </a:lnTo>
                <a:close/>
              </a:path>
            </a:pathLst>
          </a:custGeom>
          <a:blipFill>
            <a:blip r:embed="rId7"/>
            <a:stretch>
              <a:fillRect l="0" t="0" r="0" b="0"/>
            </a:stretch>
          </a:blipFill>
        </p:spPr>
      </p:sp>
      <p:grpSp>
        <p:nvGrpSpPr>
          <p:cNvPr name="Group 10" id="10"/>
          <p:cNvGrpSpPr/>
          <p:nvPr/>
        </p:nvGrpSpPr>
        <p:grpSpPr>
          <a:xfrm rot="0">
            <a:off x="2974596" y="522040"/>
            <a:ext cx="12338808" cy="2536596"/>
            <a:chOff x="0" y="0"/>
            <a:chExt cx="16451745" cy="3382128"/>
          </a:xfrm>
        </p:grpSpPr>
        <p:sp>
          <p:nvSpPr>
            <p:cNvPr name="TextBox 11" id="11"/>
            <p:cNvSpPr txBox="true"/>
            <p:nvPr/>
          </p:nvSpPr>
          <p:spPr>
            <a:xfrm rot="0">
              <a:off x="0" y="-28575"/>
              <a:ext cx="16451745" cy="2214838"/>
            </a:xfrm>
            <a:prstGeom prst="rect">
              <a:avLst/>
            </a:prstGeom>
          </p:spPr>
          <p:txBody>
            <a:bodyPr anchor="t" rtlCol="false" tIns="0" lIns="0" bIns="0" rIns="0">
              <a:spAutoFit/>
            </a:bodyPr>
            <a:lstStyle/>
            <a:p>
              <a:pPr algn="ctr">
                <a:lnSpc>
                  <a:spcPts val="6819"/>
                </a:lnSpc>
              </a:pPr>
              <a:r>
                <a:rPr lang="en-US" sz="5499">
                  <a:solidFill>
                    <a:srgbClr val="FFFFFF"/>
                  </a:solidFill>
                  <a:latin typeface="Russo One"/>
                  <a:ea typeface="Russo One"/>
                  <a:cs typeface="Russo One"/>
                  <a:sym typeface="Russo One"/>
                </a:rPr>
                <a:t>PERFORMANCE - Graph Analysis</a:t>
              </a:r>
            </a:p>
            <a:p>
              <a:pPr algn="ctr">
                <a:lnSpc>
                  <a:spcPts val="6447"/>
                </a:lnSpc>
              </a:pPr>
            </a:p>
          </p:txBody>
        </p:sp>
        <p:sp>
          <p:nvSpPr>
            <p:cNvPr name="TextBox 12" id="12"/>
            <p:cNvSpPr txBox="true"/>
            <p:nvPr/>
          </p:nvSpPr>
          <p:spPr>
            <a:xfrm rot="0">
              <a:off x="0" y="2607851"/>
              <a:ext cx="16451745" cy="774277"/>
            </a:xfrm>
            <a:prstGeom prst="rect">
              <a:avLst/>
            </a:prstGeom>
          </p:spPr>
          <p:txBody>
            <a:bodyPr anchor="t" rtlCol="false" tIns="0" lIns="0" bIns="0" rIns="0">
              <a:spAutoFit/>
            </a:bodyPr>
            <a:lstStyle/>
            <a:p>
              <a:pPr algn="ctr">
                <a:lnSpc>
                  <a:spcPts val="4479"/>
                </a:lnSpc>
              </a:pPr>
            </a:p>
          </p:txBody>
        </p:sp>
      </p:grpSp>
      <p:sp>
        <p:nvSpPr>
          <p:cNvPr name="TextBox 13" id="13"/>
          <p:cNvSpPr txBox="true"/>
          <p:nvPr/>
        </p:nvSpPr>
        <p:spPr>
          <a:xfrm rot="0">
            <a:off x="1992192" y="1733188"/>
            <a:ext cx="10838047" cy="700566"/>
          </a:xfrm>
          <a:prstGeom prst="rect">
            <a:avLst/>
          </a:prstGeom>
        </p:spPr>
        <p:txBody>
          <a:bodyPr anchor="t" rtlCol="false" tIns="0" lIns="0" bIns="0" rIns="0">
            <a:spAutoFit/>
          </a:bodyPr>
          <a:lstStyle/>
          <a:p>
            <a:pPr algn="just">
              <a:lnSpc>
                <a:spcPts val="2620"/>
              </a:lnSpc>
            </a:pPr>
            <a:r>
              <a:rPr lang="en-US" sz="2113" b="true">
                <a:solidFill>
                  <a:srgbClr val="FFFFFF"/>
                </a:solidFill>
                <a:latin typeface="Calibri (MS) Bold"/>
                <a:ea typeface="Calibri (MS) Bold"/>
                <a:cs typeface="Calibri (MS) Bold"/>
                <a:sym typeface="Calibri (MS) Bold"/>
              </a:rPr>
              <a:t>N = 1024 A</a:t>
            </a:r>
            <a:r>
              <a:rPr lang="en-US" sz="2113" b="true">
                <a:solidFill>
                  <a:srgbClr val="FFFFFF"/>
                </a:solidFill>
                <a:latin typeface="Calibri (MS) Bold"/>
                <a:ea typeface="Calibri (MS) Bold"/>
                <a:cs typeface="Calibri (MS) Bold"/>
                <a:sym typeface="Calibri (MS) Bold"/>
              </a:rPr>
              <a:t> = 500 (SEMILOGY PLOT FOR Nsim=10000)</a:t>
            </a:r>
          </a:p>
          <a:p>
            <a:pPr algn="just">
              <a:lnSpc>
                <a:spcPts val="2620"/>
              </a:lnSpc>
              <a:spcBef>
                <a:spcPct val="0"/>
              </a:spcBef>
            </a:pPr>
            <a:r>
              <a:rPr lang="en-US" sz="2113">
                <a:solidFill>
                  <a:srgbClr val="FFFFFF"/>
                </a:solidFill>
                <a:latin typeface="Calibri (MS)"/>
                <a:ea typeface="Calibri (MS)"/>
                <a:cs typeface="Calibri (MS)"/>
                <a:sym typeface="Calibri (MS)"/>
              </a:rPr>
              <a:t>L=4 </a:t>
            </a:r>
          </a:p>
        </p:txBody>
      </p:sp>
      <p:sp>
        <p:nvSpPr>
          <p:cNvPr name="TextBox 14" id="14"/>
          <p:cNvSpPr txBox="true"/>
          <p:nvPr/>
        </p:nvSpPr>
        <p:spPr>
          <a:xfrm rot="0">
            <a:off x="1992192" y="7433788"/>
            <a:ext cx="7151808" cy="2324101"/>
          </a:xfrm>
          <a:prstGeom prst="rect">
            <a:avLst/>
          </a:prstGeom>
        </p:spPr>
        <p:txBody>
          <a:bodyPr anchor="t" rtlCol="false" tIns="0" lIns="0" bIns="0" rIns="0">
            <a:spAutoFit/>
          </a:bodyPr>
          <a:lstStyle/>
          <a:p>
            <a:pPr algn="just">
              <a:lnSpc>
                <a:spcPts val="2324"/>
              </a:lnSpc>
            </a:pPr>
            <a:r>
              <a:rPr lang="en-US" sz="1874">
                <a:solidFill>
                  <a:srgbClr val="FFFFFF"/>
                </a:solidFill>
                <a:latin typeface="Calibri (MS)"/>
                <a:ea typeface="Calibri (MS)"/>
                <a:cs typeface="Calibri (MS)"/>
                <a:sym typeface="Calibri (MS)"/>
              </a:rPr>
              <a:t>X axis:</a:t>
            </a:r>
          </a:p>
          <a:p>
            <a:pPr algn="just">
              <a:lnSpc>
                <a:spcPts val="2324"/>
              </a:lnSpc>
            </a:pPr>
            <a:r>
              <a:rPr lang="en-US" sz="1874">
                <a:solidFill>
                  <a:srgbClr val="FFFFFF"/>
                </a:solidFill>
                <a:latin typeface="Calibri (MS)"/>
                <a:ea typeface="Calibri (MS)"/>
                <a:cs typeface="Calibri (MS)"/>
                <a:sym typeface="Calibri (MS)"/>
              </a:rPr>
              <a:t>Eb/N0 (Bit energy to noise power spectral density ratio, in dB)</a:t>
            </a:r>
          </a:p>
          <a:p>
            <a:pPr algn="just">
              <a:lnSpc>
                <a:spcPts val="2324"/>
              </a:lnSpc>
            </a:pPr>
          </a:p>
          <a:p>
            <a:pPr algn="just">
              <a:lnSpc>
                <a:spcPts val="2324"/>
              </a:lnSpc>
            </a:pPr>
            <a:r>
              <a:rPr lang="en-US" sz="1874">
                <a:solidFill>
                  <a:srgbClr val="FFFFFF"/>
                </a:solidFill>
                <a:latin typeface="Calibri (MS)"/>
                <a:ea typeface="Calibri (MS)"/>
                <a:cs typeface="Calibri (MS)"/>
                <a:sym typeface="Calibri (MS)"/>
              </a:rPr>
              <a:t>Y axis:</a:t>
            </a:r>
          </a:p>
          <a:p>
            <a:pPr algn="just">
              <a:lnSpc>
                <a:spcPts val="2324"/>
              </a:lnSpc>
            </a:pPr>
            <a:r>
              <a:rPr lang="en-US" sz="1874">
                <a:solidFill>
                  <a:srgbClr val="FFFFFF"/>
                </a:solidFill>
                <a:latin typeface="Calibri (MS)"/>
                <a:ea typeface="Calibri (MS)"/>
                <a:cs typeface="Calibri (MS)"/>
                <a:sym typeface="Calibri (MS)"/>
              </a:rPr>
              <a:t>BER (Bit Error Rate)</a:t>
            </a:r>
          </a:p>
          <a:p>
            <a:pPr algn="just">
              <a:lnSpc>
                <a:spcPts val="2324"/>
              </a:lnSpc>
            </a:pPr>
          </a:p>
          <a:p>
            <a:pPr algn="just">
              <a:lnSpc>
                <a:spcPts val="2324"/>
              </a:lnSpc>
            </a:pPr>
            <a:r>
              <a:rPr lang="en-US" sz="1874">
                <a:solidFill>
                  <a:srgbClr val="FFFFFF"/>
                </a:solidFill>
                <a:latin typeface="Calibri (MS)"/>
                <a:ea typeface="Calibri (MS)"/>
                <a:cs typeface="Calibri (MS)"/>
                <a:sym typeface="Calibri (MS)"/>
              </a:rPr>
              <a:t>Eb/N0 → Range: 0 to 10 dB in steps of 0.5</a:t>
            </a:r>
          </a:p>
          <a:p>
            <a:pPr algn="just">
              <a:lnSpc>
                <a:spcPts val="2324"/>
              </a:lnSpc>
              <a:spcBef>
                <a:spcPct val="0"/>
              </a:spcBef>
            </a:pPr>
            <a:r>
              <a:rPr lang="en-US" sz="1874">
                <a:solidFill>
                  <a:srgbClr val="FFFFFF"/>
                </a:solidFill>
                <a:latin typeface="Calibri (MS)"/>
                <a:ea typeface="Calibri (MS)"/>
                <a:cs typeface="Calibri (MS)"/>
                <a:sym typeface="Calibri (MS)"/>
              </a:rPr>
              <a:t>   For each value we find BER with Nsim=10000 simulations </a:t>
            </a:r>
          </a:p>
        </p:txBody>
      </p:sp>
      <p:sp>
        <p:nvSpPr>
          <p:cNvPr name="TextBox 15" id="15"/>
          <p:cNvSpPr txBox="true"/>
          <p:nvPr/>
        </p:nvSpPr>
        <p:spPr>
          <a:xfrm rot="0">
            <a:off x="9363369" y="2338538"/>
            <a:ext cx="7895931" cy="639103"/>
          </a:xfrm>
          <a:prstGeom prst="rect">
            <a:avLst/>
          </a:prstGeom>
        </p:spPr>
        <p:txBody>
          <a:bodyPr anchor="t" rtlCol="false" tIns="0" lIns="0" bIns="0" rIns="0">
            <a:spAutoFit/>
          </a:bodyPr>
          <a:lstStyle/>
          <a:p>
            <a:pPr algn="just">
              <a:lnSpc>
                <a:spcPts val="4426"/>
              </a:lnSpc>
              <a:spcBef>
                <a:spcPct val="0"/>
              </a:spcBef>
            </a:pPr>
            <a:r>
              <a:rPr lang="en-US" b="true" sz="3569">
                <a:solidFill>
                  <a:srgbClr val="FFFFFF"/>
                </a:solidFill>
                <a:latin typeface="Calibri (MS) Bold"/>
                <a:ea typeface="Calibri (MS) Bold"/>
                <a:cs typeface="Calibri (MS) Bold"/>
                <a:sym typeface="Calibri (MS) Bold"/>
              </a:rPr>
              <a:t>Observation</a:t>
            </a:r>
          </a:p>
        </p:txBody>
      </p:sp>
      <p:sp>
        <p:nvSpPr>
          <p:cNvPr name="TextBox 16" id="16"/>
          <p:cNvSpPr txBox="true"/>
          <p:nvPr/>
        </p:nvSpPr>
        <p:spPr>
          <a:xfrm rot="0">
            <a:off x="9363369" y="3080738"/>
            <a:ext cx="8416656" cy="4846333"/>
          </a:xfrm>
          <a:prstGeom prst="rect">
            <a:avLst/>
          </a:prstGeom>
        </p:spPr>
        <p:txBody>
          <a:bodyPr anchor="t" rtlCol="false" tIns="0" lIns="0" bIns="0" rIns="0">
            <a:spAutoFit/>
          </a:bodyPr>
          <a:lstStyle/>
          <a:p>
            <a:pPr algn="just">
              <a:lnSpc>
                <a:spcPts val="2742"/>
              </a:lnSpc>
            </a:pPr>
            <a:r>
              <a:rPr lang="en-US" sz="2211">
                <a:solidFill>
                  <a:srgbClr val="FFFFFF"/>
                </a:solidFill>
                <a:latin typeface="Calibri (MS)"/>
                <a:ea typeface="Calibri (MS)"/>
                <a:cs typeface="Calibri (MS)"/>
                <a:sym typeface="Calibri (MS)"/>
              </a:rPr>
              <a:t>1.High BER at low SNR</a:t>
            </a:r>
          </a:p>
          <a:p>
            <a:pPr algn="just">
              <a:lnSpc>
                <a:spcPts val="2742"/>
              </a:lnSpc>
            </a:pPr>
            <a:r>
              <a:rPr lang="en-US" sz="2211">
                <a:solidFill>
                  <a:srgbClr val="FFFFFF"/>
                </a:solidFill>
                <a:latin typeface="Calibri (MS)"/>
                <a:ea typeface="Calibri (MS)"/>
                <a:cs typeface="Calibri (MS)"/>
                <a:sym typeface="Calibri (MS)"/>
              </a:rPr>
              <a:t> At very low </a:t>
            </a:r>
            <a:r>
              <a:rPr lang="en-US" sz="2211">
                <a:solidFill>
                  <a:srgbClr val="FFFFFF"/>
                </a:solidFill>
                <a:latin typeface="Calibri (MS)"/>
                <a:ea typeface="Calibri (MS)"/>
                <a:cs typeface="Calibri (MS)"/>
                <a:sym typeface="Calibri (MS)"/>
              </a:rPr>
              <a:t>Eb/N₀ (below ≈1 dB), the noise dominates the BPSK symbols and the SC de</a:t>
            </a:r>
            <a:r>
              <a:rPr lang="en-US" sz="2211">
                <a:solidFill>
                  <a:srgbClr val="FFFFFF"/>
                </a:solidFill>
                <a:latin typeface="Calibri (MS)"/>
                <a:ea typeface="Calibri (MS)"/>
                <a:cs typeface="Calibri (MS)"/>
                <a:sym typeface="Calibri (MS)"/>
              </a:rPr>
              <a:t>coder’s hard decisions are effectively</a:t>
            </a:r>
            <a:r>
              <a:rPr lang="en-US" sz="2211">
                <a:solidFill>
                  <a:srgbClr val="FFFFFF"/>
                </a:solidFill>
                <a:latin typeface="Calibri (MS)"/>
                <a:ea typeface="Calibri (MS)"/>
                <a:cs typeface="Calibri (MS)"/>
                <a:sym typeface="Calibri (MS)"/>
              </a:rPr>
              <a:t> random, yielding a BER close to 0.5</a:t>
            </a:r>
            <a:r>
              <a:rPr lang="en-US" sz="2211">
                <a:solidFill>
                  <a:srgbClr val="FFFFFF"/>
                </a:solidFill>
                <a:latin typeface="Calibri (MS)"/>
                <a:ea typeface="Calibri (MS)"/>
                <a:cs typeface="Calibri (MS)"/>
                <a:sym typeface="Calibri (MS)"/>
              </a:rPr>
              <a:t> (i.e., half the bits are in error) </a:t>
            </a:r>
          </a:p>
          <a:p>
            <a:pPr algn="just">
              <a:lnSpc>
                <a:spcPts val="2742"/>
              </a:lnSpc>
            </a:pPr>
          </a:p>
          <a:p>
            <a:pPr algn="just">
              <a:lnSpc>
                <a:spcPts val="2742"/>
              </a:lnSpc>
            </a:pPr>
            <a:r>
              <a:rPr lang="en-US" sz="2211">
                <a:solidFill>
                  <a:srgbClr val="FFFFFF"/>
                </a:solidFill>
                <a:latin typeface="Calibri (MS)"/>
                <a:ea typeface="Calibri (MS)"/>
                <a:cs typeface="Calibri (MS)"/>
                <a:sym typeface="Calibri (MS)"/>
              </a:rPr>
              <a:t>2.Waterfall region (≈2–4 dB)</a:t>
            </a:r>
          </a:p>
          <a:p>
            <a:pPr algn="just">
              <a:lnSpc>
                <a:spcPts val="2742"/>
              </a:lnSpc>
            </a:pPr>
            <a:r>
              <a:rPr lang="en-US" sz="2211">
                <a:solidFill>
                  <a:srgbClr val="FFFFFF"/>
                </a:solidFill>
                <a:latin typeface="Calibri (MS)"/>
                <a:ea typeface="Calibri (MS)"/>
                <a:cs typeface="Calibri (MS)"/>
                <a:sym typeface="Calibri (MS)"/>
              </a:rPr>
              <a:t> As Eb/N₀ rises into the 2–4 dB range, the curve plunges sharply—this is the classic “waterfall” behavior where a small SNR gain produces a large BER reduction </a:t>
            </a:r>
          </a:p>
          <a:p>
            <a:pPr algn="just">
              <a:lnSpc>
                <a:spcPts val="2742"/>
              </a:lnSpc>
            </a:pPr>
          </a:p>
          <a:p>
            <a:pPr algn="just">
              <a:lnSpc>
                <a:spcPts val="2742"/>
              </a:lnSpc>
            </a:pPr>
            <a:r>
              <a:rPr lang="en-US" sz="2211">
                <a:solidFill>
                  <a:srgbClr val="FFFFFF"/>
                </a:solidFill>
                <a:latin typeface="Calibri (MS)"/>
                <a:ea typeface="Calibri (MS)"/>
                <a:cs typeface="Calibri (MS)"/>
                <a:sym typeface="Calibri (MS)"/>
              </a:rPr>
              <a:t>3.Error floor onset at high SNR</a:t>
            </a:r>
          </a:p>
          <a:p>
            <a:pPr algn="just">
              <a:lnSpc>
                <a:spcPts val="2742"/>
              </a:lnSpc>
            </a:pPr>
            <a:r>
              <a:rPr lang="en-US" sz="2211">
                <a:solidFill>
                  <a:srgbClr val="FFFFFF"/>
                </a:solidFill>
                <a:latin typeface="Calibri (MS)"/>
                <a:ea typeface="Calibri (MS)"/>
                <a:cs typeface="Calibri (MS)"/>
                <a:sym typeface="Calibri (MS)"/>
              </a:rPr>
              <a:t> Beyond about 6 dB, the BER continues to decrease nearly exponentially but begins to approach an “error floor” determined by the finite block length and the limitations of SC decoding</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6415047" y="-362069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9963442" y="2501674"/>
            <a:ext cx="6427366" cy="4804456"/>
          </a:xfrm>
          <a:custGeom>
            <a:avLst/>
            <a:gdLst/>
            <a:ahLst/>
            <a:cxnLst/>
            <a:rect r="r" b="b" t="t" l="l"/>
            <a:pathLst>
              <a:path h="4804456" w="6427366">
                <a:moveTo>
                  <a:pt x="0" y="0"/>
                </a:moveTo>
                <a:lnTo>
                  <a:pt x="6427366" y="0"/>
                </a:lnTo>
                <a:lnTo>
                  <a:pt x="6427366" y="4804456"/>
                </a:lnTo>
                <a:lnTo>
                  <a:pt x="0" y="4804456"/>
                </a:lnTo>
                <a:lnTo>
                  <a:pt x="0" y="0"/>
                </a:lnTo>
                <a:close/>
              </a:path>
            </a:pathLst>
          </a:custGeom>
          <a:blipFill>
            <a:blip r:embed="rId7"/>
            <a:stretch>
              <a:fillRect l="0" t="0" r="0" b="0"/>
            </a:stretch>
          </a:blipFill>
        </p:spPr>
      </p:sp>
      <p:sp>
        <p:nvSpPr>
          <p:cNvPr name="TextBox 10" id="10"/>
          <p:cNvSpPr txBox="true"/>
          <p:nvPr/>
        </p:nvSpPr>
        <p:spPr>
          <a:xfrm rot="0">
            <a:off x="9963442" y="1684113"/>
            <a:ext cx="11350303" cy="700566"/>
          </a:xfrm>
          <a:prstGeom prst="rect">
            <a:avLst/>
          </a:prstGeom>
        </p:spPr>
        <p:txBody>
          <a:bodyPr anchor="t" rtlCol="false" tIns="0" lIns="0" bIns="0" rIns="0">
            <a:spAutoFit/>
          </a:bodyPr>
          <a:lstStyle/>
          <a:p>
            <a:pPr algn="just">
              <a:lnSpc>
                <a:spcPts val="2620"/>
              </a:lnSpc>
            </a:pPr>
            <a:r>
              <a:rPr lang="en-US" sz="2113" b="true">
                <a:solidFill>
                  <a:srgbClr val="FFFFFF"/>
                </a:solidFill>
                <a:latin typeface="Calibri (MS) Bold"/>
                <a:ea typeface="Calibri (MS) Bold"/>
                <a:cs typeface="Calibri (MS) Bold"/>
                <a:sym typeface="Calibri (MS) Bold"/>
              </a:rPr>
              <a:t>N = 1024 A</a:t>
            </a:r>
            <a:r>
              <a:rPr lang="en-US" sz="2113" b="true">
                <a:solidFill>
                  <a:srgbClr val="FFFFFF"/>
                </a:solidFill>
                <a:latin typeface="Calibri (MS) Bold"/>
                <a:ea typeface="Calibri (MS) Bold"/>
                <a:cs typeface="Calibri (MS) Bold"/>
                <a:sym typeface="Calibri (MS) Bold"/>
              </a:rPr>
              <a:t> = 500 (SEMILOGY PLOT FOR Nsim=10000)</a:t>
            </a:r>
          </a:p>
          <a:p>
            <a:pPr algn="just">
              <a:lnSpc>
                <a:spcPts val="2620"/>
              </a:lnSpc>
              <a:spcBef>
                <a:spcPct val="0"/>
              </a:spcBef>
            </a:pPr>
            <a:r>
              <a:rPr lang="en-US" sz="2113">
                <a:solidFill>
                  <a:srgbClr val="FFFFFF"/>
                </a:solidFill>
                <a:latin typeface="Calibri (MS)"/>
                <a:ea typeface="Calibri (MS)"/>
                <a:cs typeface="Calibri (MS)"/>
                <a:sym typeface="Calibri (MS)"/>
              </a:rPr>
              <a:t>L=4 </a:t>
            </a:r>
          </a:p>
        </p:txBody>
      </p:sp>
      <p:sp>
        <p:nvSpPr>
          <p:cNvPr name="TextBox 11" id="11"/>
          <p:cNvSpPr txBox="true"/>
          <p:nvPr/>
        </p:nvSpPr>
        <p:spPr>
          <a:xfrm rot="0">
            <a:off x="9963442" y="7372805"/>
            <a:ext cx="7895931" cy="2627988"/>
          </a:xfrm>
          <a:prstGeom prst="rect">
            <a:avLst/>
          </a:prstGeom>
        </p:spPr>
        <p:txBody>
          <a:bodyPr anchor="t" rtlCol="false" tIns="0" lIns="0" bIns="0" rIns="0">
            <a:spAutoFit/>
          </a:bodyPr>
          <a:lstStyle/>
          <a:p>
            <a:pPr algn="just">
              <a:lnSpc>
                <a:spcPts val="2572"/>
              </a:lnSpc>
            </a:pPr>
            <a:r>
              <a:rPr lang="en-US" sz="2074">
                <a:solidFill>
                  <a:srgbClr val="FFFFFF"/>
                </a:solidFill>
                <a:latin typeface="Calibri (MS)"/>
                <a:ea typeface="Calibri (MS)"/>
                <a:cs typeface="Calibri (MS)"/>
                <a:sym typeface="Calibri (MS)"/>
              </a:rPr>
              <a:t>X axis:</a:t>
            </a:r>
          </a:p>
          <a:p>
            <a:pPr algn="just">
              <a:lnSpc>
                <a:spcPts val="2572"/>
              </a:lnSpc>
            </a:pPr>
            <a:r>
              <a:rPr lang="en-US" sz="2074">
                <a:solidFill>
                  <a:srgbClr val="FFFFFF"/>
                </a:solidFill>
                <a:latin typeface="Calibri (MS)"/>
                <a:ea typeface="Calibri (MS)"/>
                <a:cs typeface="Calibri (MS)"/>
                <a:sym typeface="Calibri (MS)"/>
              </a:rPr>
              <a:t>Eb/N0 (Bit energy to noise power spectral density ratio, in dB)</a:t>
            </a:r>
          </a:p>
          <a:p>
            <a:pPr algn="just">
              <a:lnSpc>
                <a:spcPts val="2572"/>
              </a:lnSpc>
            </a:pPr>
            <a:r>
              <a:rPr lang="en-US" sz="2074">
                <a:solidFill>
                  <a:srgbClr val="FFFFFF"/>
                </a:solidFill>
                <a:latin typeface="Calibri (MS)"/>
                <a:ea typeface="Calibri (MS)"/>
                <a:cs typeface="Calibri (MS)"/>
                <a:sym typeface="Calibri (MS)"/>
              </a:rPr>
              <a:t>Y axis:</a:t>
            </a:r>
          </a:p>
          <a:p>
            <a:pPr algn="just">
              <a:lnSpc>
                <a:spcPts val="2572"/>
              </a:lnSpc>
            </a:pPr>
            <a:r>
              <a:rPr lang="en-US" sz="2074">
                <a:solidFill>
                  <a:srgbClr val="FFFFFF"/>
                </a:solidFill>
                <a:latin typeface="Calibri (MS)"/>
                <a:ea typeface="Calibri (MS)"/>
                <a:cs typeface="Calibri (MS)"/>
                <a:sym typeface="Calibri (MS)"/>
              </a:rPr>
              <a:t>Pc (Probability of Correct Decoding) </a:t>
            </a:r>
          </a:p>
          <a:p>
            <a:pPr algn="just">
              <a:lnSpc>
                <a:spcPts val="2572"/>
              </a:lnSpc>
            </a:pPr>
          </a:p>
          <a:p>
            <a:pPr algn="just">
              <a:lnSpc>
                <a:spcPts val="2572"/>
              </a:lnSpc>
            </a:pPr>
            <a:r>
              <a:rPr lang="en-US" sz="2074">
                <a:solidFill>
                  <a:srgbClr val="FFFFFF"/>
                </a:solidFill>
                <a:latin typeface="Calibri (MS)"/>
                <a:ea typeface="Calibri (MS)"/>
                <a:cs typeface="Calibri (MS)"/>
                <a:sym typeface="Calibri (MS)"/>
              </a:rPr>
              <a:t>Eb/N0 → Range: 0 to 10 dB in steps of 0.5</a:t>
            </a:r>
          </a:p>
          <a:p>
            <a:pPr algn="just">
              <a:lnSpc>
                <a:spcPts val="2572"/>
              </a:lnSpc>
            </a:pPr>
            <a:r>
              <a:rPr lang="en-US" sz="2074">
                <a:solidFill>
                  <a:srgbClr val="FFFFFF"/>
                </a:solidFill>
                <a:latin typeface="Calibri (MS)"/>
                <a:ea typeface="Calibri (MS)"/>
                <a:cs typeface="Calibri (MS)"/>
                <a:sym typeface="Calibri (MS)"/>
              </a:rPr>
              <a:t>   For each value we find BER with Nsim=10000 simulations </a:t>
            </a:r>
          </a:p>
          <a:p>
            <a:pPr algn="just">
              <a:lnSpc>
                <a:spcPts val="2572"/>
              </a:lnSpc>
              <a:spcBef>
                <a:spcPct val="0"/>
              </a:spcBef>
            </a:pPr>
          </a:p>
        </p:txBody>
      </p:sp>
      <p:grpSp>
        <p:nvGrpSpPr>
          <p:cNvPr name="Group 12" id="12"/>
          <p:cNvGrpSpPr/>
          <p:nvPr/>
        </p:nvGrpSpPr>
        <p:grpSpPr>
          <a:xfrm rot="0">
            <a:off x="2974596" y="522040"/>
            <a:ext cx="12338808" cy="2536596"/>
            <a:chOff x="0" y="0"/>
            <a:chExt cx="16451745" cy="3382128"/>
          </a:xfrm>
        </p:grpSpPr>
        <p:sp>
          <p:nvSpPr>
            <p:cNvPr name="TextBox 13" id="13"/>
            <p:cNvSpPr txBox="true"/>
            <p:nvPr/>
          </p:nvSpPr>
          <p:spPr>
            <a:xfrm rot="0">
              <a:off x="0" y="-28575"/>
              <a:ext cx="16451745" cy="2214838"/>
            </a:xfrm>
            <a:prstGeom prst="rect">
              <a:avLst/>
            </a:prstGeom>
          </p:spPr>
          <p:txBody>
            <a:bodyPr anchor="t" rtlCol="false" tIns="0" lIns="0" bIns="0" rIns="0">
              <a:spAutoFit/>
            </a:bodyPr>
            <a:lstStyle/>
            <a:p>
              <a:pPr algn="ctr">
                <a:lnSpc>
                  <a:spcPts val="6819"/>
                </a:lnSpc>
              </a:pPr>
              <a:r>
                <a:rPr lang="en-US" sz="5499">
                  <a:solidFill>
                    <a:srgbClr val="FFFFFF"/>
                  </a:solidFill>
                  <a:latin typeface="Russo One"/>
                  <a:ea typeface="Russo One"/>
                  <a:cs typeface="Russo One"/>
                  <a:sym typeface="Russo One"/>
                </a:rPr>
                <a:t>PERFORMANCE - Graph Analysis</a:t>
              </a:r>
            </a:p>
            <a:p>
              <a:pPr algn="ctr">
                <a:lnSpc>
                  <a:spcPts val="6447"/>
                </a:lnSpc>
              </a:pPr>
            </a:p>
          </p:txBody>
        </p:sp>
        <p:sp>
          <p:nvSpPr>
            <p:cNvPr name="TextBox 14" id="14"/>
            <p:cNvSpPr txBox="true"/>
            <p:nvPr/>
          </p:nvSpPr>
          <p:spPr>
            <a:xfrm rot="0">
              <a:off x="0" y="2607851"/>
              <a:ext cx="16451745" cy="774277"/>
            </a:xfrm>
            <a:prstGeom prst="rect">
              <a:avLst/>
            </a:prstGeom>
          </p:spPr>
          <p:txBody>
            <a:bodyPr anchor="t" rtlCol="false" tIns="0" lIns="0" bIns="0" rIns="0">
              <a:spAutoFit/>
            </a:bodyPr>
            <a:lstStyle/>
            <a:p>
              <a:pPr algn="ctr">
                <a:lnSpc>
                  <a:spcPts val="4479"/>
                </a:lnSpc>
              </a:pPr>
            </a:p>
          </p:txBody>
        </p:sp>
      </p:grpSp>
      <p:sp>
        <p:nvSpPr>
          <p:cNvPr name="TextBox 15" id="15"/>
          <p:cNvSpPr txBox="true"/>
          <p:nvPr/>
        </p:nvSpPr>
        <p:spPr>
          <a:xfrm rot="0">
            <a:off x="987706" y="2289463"/>
            <a:ext cx="7895931" cy="639103"/>
          </a:xfrm>
          <a:prstGeom prst="rect">
            <a:avLst/>
          </a:prstGeom>
        </p:spPr>
        <p:txBody>
          <a:bodyPr anchor="t" rtlCol="false" tIns="0" lIns="0" bIns="0" rIns="0">
            <a:spAutoFit/>
          </a:bodyPr>
          <a:lstStyle/>
          <a:p>
            <a:pPr algn="just">
              <a:lnSpc>
                <a:spcPts val="4426"/>
              </a:lnSpc>
              <a:spcBef>
                <a:spcPct val="0"/>
              </a:spcBef>
            </a:pPr>
            <a:r>
              <a:rPr lang="en-US" b="true" sz="3569">
                <a:solidFill>
                  <a:srgbClr val="FFFFFF"/>
                </a:solidFill>
                <a:latin typeface="Calibri (MS) Bold"/>
                <a:ea typeface="Calibri (MS) Bold"/>
                <a:cs typeface="Calibri (MS) Bold"/>
                <a:sym typeface="Calibri (MS) Bold"/>
              </a:rPr>
              <a:t>Observation</a:t>
            </a:r>
          </a:p>
        </p:txBody>
      </p:sp>
      <p:sp>
        <p:nvSpPr>
          <p:cNvPr name="TextBox 16" id="16"/>
          <p:cNvSpPr txBox="true"/>
          <p:nvPr/>
        </p:nvSpPr>
        <p:spPr>
          <a:xfrm rot="0">
            <a:off x="987706" y="3001486"/>
            <a:ext cx="8416656" cy="4503446"/>
          </a:xfrm>
          <a:prstGeom prst="rect">
            <a:avLst/>
          </a:prstGeom>
        </p:spPr>
        <p:txBody>
          <a:bodyPr anchor="t" rtlCol="false" tIns="0" lIns="0" bIns="0" rIns="0">
            <a:spAutoFit/>
          </a:bodyPr>
          <a:lstStyle/>
          <a:p>
            <a:pPr algn="just">
              <a:lnSpc>
                <a:spcPts val="2742"/>
              </a:lnSpc>
            </a:pPr>
            <a:r>
              <a:rPr lang="en-US" sz="2211">
                <a:solidFill>
                  <a:srgbClr val="FFFFFF"/>
                </a:solidFill>
                <a:latin typeface="Calibri (MS)"/>
                <a:ea typeface="Calibri (MS)"/>
                <a:cs typeface="Calibri (MS)"/>
                <a:sym typeface="Calibri (MS)"/>
              </a:rPr>
              <a:t>1.Near‐zero Pc</a:t>
            </a:r>
            <a:r>
              <a:rPr lang="en-US" sz="2211">
                <a:solidFill>
                  <a:srgbClr val="FFFFFF"/>
                </a:solidFill>
                <a:latin typeface="Calibri (MS)"/>
                <a:ea typeface="Calibri (MS)"/>
                <a:cs typeface="Calibri (MS)"/>
                <a:sym typeface="Calibri (MS)"/>
              </a:rPr>
              <a:t> at low </a:t>
            </a:r>
            <a:r>
              <a:rPr lang="en-US" sz="2211">
                <a:solidFill>
                  <a:srgbClr val="FFFFFF"/>
                </a:solidFill>
                <a:latin typeface="Calibri (MS)"/>
                <a:ea typeface="Calibri (MS)"/>
                <a:cs typeface="Calibri (MS)"/>
                <a:sym typeface="Calibri (MS)"/>
              </a:rPr>
              <a:t>Eb/N₀</a:t>
            </a:r>
          </a:p>
          <a:p>
            <a:pPr algn="just">
              <a:lnSpc>
                <a:spcPts val="2742"/>
              </a:lnSpc>
            </a:pPr>
            <a:r>
              <a:rPr lang="en-US" sz="2211">
                <a:solidFill>
                  <a:srgbClr val="FFFFFF"/>
                </a:solidFill>
                <a:latin typeface="Calibri (MS)"/>
                <a:ea typeface="Calibri (MS)"/>
                <a:cs typeface="Calibri (MS)"/>
                <a:sym typeface="Calibri (MS)"/>
              </a:rPr>
              <a:t> Pc (the fraction of blocks de</a:t>
            </a:r>
            <a:r>
              <a:rPr lang="en-US" sz="2211">
                <a:solidFill>
                  <a:srgbClr val="FFFFFF"/>
                </a:solidFill>
                <a:latin typeface="Calibri (MS)"/>
                <a:ea typeface="Calibri (MS)"/>
                <a:cs typeface="Calibri (MS)"/>
                <a:sym typeface="Calibri (MS)"/>
              </a:rPr>
              <a:t>coded with ze</a:t>
            </a:r>
            <a:r>
              <a:rPr lang="en-US" sz="2211">
                <a:solidFill>
                  <a:srgbClr val="FFFFFF"/>
                </a:solidFill>
                <a:latin typeface="Calibri (MS)"/>
                <a:ea typeface="Calibri (MS)"/>
                <a:cs typeface="Calibri (MS)"/>
                <a:sym typeface="Calibri (MS)"/>
              </a:rPr>
              <a:t>ro bit‐errors) </a:t>
            </a:r>
            <a:r>
              <a:rPr lang="en-US" sz="2211">
                <a:solidFill>
                  <a:srgbClr val="FFFFFF"/>
                </a:solidFill>
                <a:latin typeface="Calibri (MS)"/>
                <a:ea typeface="Calibri (MS)"/>
                <a:cs typeface="Calibri (MS)"/>
                <a:sym typeface="Calibri (MS)"/>
              </a:rPr>
              <a:t>is essentially 0 at Eb/N₀ ≤ 1 dB, since almost every 1024‑bit frame contains at least one error under SC decoding</a:t>
            </a:r>
          </a:p>
          <a:p>
            <a:pPr algn="just">
              <a:lnSpc>
                <a:spcPts val="2742"/>
              </a:lnSpc>
            </a:pPr>
          </a:p>
          <a:p>
            <a:pPr algn="just">
              <a:lnSpc>
                <a:spcPts val="2742"/>
              </a:lnSpc>
            </a:pPr>
            <a:r>
              <a:rPr lang="en-US" sz="2211">
                <a:solidFill>
                  <a:srgbClr val="FFFFFF"/>
                </a:solidFill>
                <a:latin typeface="Calibri (MS)"/>
                <a:ea typeface="Calibri (MS)"/>
                <a:cs typeface="Calibri (MS)"/>
                <a:sym typeface="Calibri (MS)"/>
              </a:rPr>
              <a:t>2.Steep rise in the waterfall (1–2 dB)</a:t>
            </a:r>
          </a:p>
          <a:p>
            <a:pPr algn="just">
              <a:lnSpc>
                <a:spcPts val="2742"/>
              </a:lnSpc>
            </a:pPr>
            <a:r>
              <a:rPr lang="en-US" sz="2211">
                <a:solidFill>
                  <a:srgbClr val="FFFFFF"/>
                </a:solidFill>
                <a:latin typeface="Calibri (MS)"/>
                <a:ea typeface="Calibri (MS)"/>
                <a:cs typeface="Calibri (MS)"/>
                <a:sym typeface="Calibri (MS)"/>
              </a:rPr>
              <a:t> Around the same 1–2 dB region, Pc climbs rapidly from 0 toward 1. This is because once the BER falls below roughly 10⁻³, a large fraction of 1024‑bit blocks become entirely error‐free</a:t>
            </a:r>
          </a:p>
          <a:p>
            <a:pPr algn="just">
              <a:lnSpc>
                <a:spcPts val="2742"/>
              </a:lnSpc>
            </a:pPr>
          </a:p>
          <a:p>
            <a:pPr algn="just">
              <a:lnSpc>
                <a:spcPts val="2742"/>
              </a:lnSpc>
            </a:pPr>
            <a:r>
              <a:rPr lang="en-US" sz="2211">
                <a:solidFill>
                  <a:srgbClr val="FFFFFF"/>
                </a:solidFill>
                <a:latin typeface="Calibri (MS)"/>
                <a:ea typeface="Calibri (MS)"/>
                <a:cs typeface="Calibri (MS)"/>
                <a:sym typeface="Calibri (MS)"/>
              </a:rPr>
              <a:t>3.Asymptotic Pc ≈ 1 at high SNR</a:t>
            </a:r>
          </a:p>
          <a:p>
            <a:pPr algn="just">
              <a:lnSpc>
                <a:spcPts val="2742"/>
              </a:lnSpc>
            </a:pPr>
            <a:r>
              <a:rPr lang="en-US" sz="2211">
                <a:solidFill>
                  <a:srgbClr val="FFFFFF"/>
                </a:solidFill>
                <a:latin typeface="Calibri (MS)"/>
                <a:ea typeface="Calibri (MS)"/>
                <a:cs typeface="Calibri (MS)"/>
                <a:sym typeface="Calibri (MS)"/>
              </a:rPr>
              <a:t> For Eb/N₀ beyond about 2 dB, Pc approaches unity, indicating that almost every transmitted block is decoded perfectly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751939" y="4841174"/>
            <a:ext cx="7574927" cy="3896299"/>
          </a:xfrm>
          <a:custGeom>
            <a:avLst/>
            <a:gdLst/>
            <a:ahLst/>
            <a:cxnLst/>
            <a:rect r="r" b="b" t="t" l="l"/>
            <a:pathLst>
              <a:path h="3896299" w="7574927">
                <a:moveTo>
                  <a:pt x="0" y="0"/>
                </a:moveTo>
                <a:lnTo>
                  <a:pt x="7574926" y="0"/>
                </a:lnTo>
                <a:lnTo>
                  <a:pt x="7574926" y="3896299"/>
                </a:lnTo>
                <a:lnTo>
                  <a:pt x="0" y="3896299"/>
                </a:lnTo>
                <a:lnTo>
                  <a:pt x="0" y="0"/>
                </a:lnTo>
                <a:close/>
              </a:path>
            </a:pathLst>
          </a:custGeom>
          <a:blipFill>
            <a:blip r:embed="rId7"/>
            <a:stretch>
              <a:fillRect l="0" t="0" r="0" b="0"/>
            </a:stretch>
          </a:blipFill>
        </p:spPr>
      </p:sp>
      <p:sp>
        <p:nvSpPr>
          <p:cNvPr name="Freeform 10" id="10"/>
          <p:cNvSpPr/>
          <p:nvPr/>
        </p:nvSpPr>
        <p:spPr>
          <a:xfrm flipH="false" flipV="false" rot="0">
            <a:off x="9472140" y="6537037"/>
            <a:ext cx="7787160" cy="1791047"/>
          </a:xfrm>
          <a:custGeom>
            <a:avLst/>
            <a:gdLst/>
            <a:ahLst/>
            <a:cxnLst/>
            <a:rect r="r" b="b" t="t" l="l"/>
            <a:pathLst>
              <a:path h="1791047" w="7787160">
                <a:moveTo>
                  <a:pt x="0" y="0"/>
                </a:moveTo>
                <a:lnTo>
                  <a:pt x="7787160" y="0"/>
                </a:lnTo>
                <a:lnTo>
                  <a:pt x="7787160" y="1791047"/>
                </a:lnTo>
                <a:lnTo>
                  <a:pt x="0" y="1791047"/>
                </a:lnTo>
                <a:lnTo>
                  <a:pt x="0" y="0"/>
                </a:lnTo>
                <a:close/>
              </a:path>
            </a:pathLst>
          </a:custGeom>
          <a:blipFill>
            <a:blip r:embed="rId8"/>
            <a:stretch>
              <a:fillRect l="0" t="0" r="0" b="0"/>
            </a:stretch>
          </a:blipFill>
        </p:spPr>
      </p:sp>
      <p:grpSp>
        <p:nvGrpSpPr>
          <p:cNvPr name="Group 11" id="11"/>
          <p:cNvGrpSpPr/>
          <p:nvPr/>
        </p:nvGrpSpPr>
        <p:grpSpPr>
          <a:xfrm rot="0">
            <a:off x="2829551" y="841704"/>
            <a:ext cx="12719898" cy="2389705"/>
            <a:chOff x="0" y="0"/>
            <a:chExt cx="16959864" cy="3186274"/>
          </a:xfrm>
        </p:grpSpPr>
        <p:sp>
          <p:nvSpPr>
            <p:cNvPr name="TextBox 12" id="12"/>
            <p:cNvSpPr txBox="true"/>
            <p:nvPr/>
          </p:nvSpPr>
          <p:spPr>
            <a:xfrm rot="0">
              <a:off x="0" y="-28575"/>
              <a:ext cx="16959864" cy="2301036"/>
            </a:xfrm>
            <a:prstGeom prst="rect">
              <a:avLst/>
            </a:prstGeom>
          </p:spPr>
          <p:txBody>
            <a:bodyPr anchor="t" rtlCol="false" tIns="0" lIns="0" bIns="0" rIns="0">
              <a:spAutoFit/>
            </a:bodyPr>
            <a:lstStyle/>
            <a:p>
              <a:pPr algn="ctr">
                <a:lnSpc>
                  <a:spcPts val="6822"/>
                </a:lnSpc>
              </a:pPr>
              <a:r>
                <a:rPr lang="en-US" sz="5501">
                  <a:solidFill>
                    <a:srgbClr val="FFFFFF"/>
                  </a:solidFill>
                  <a:latin typeface="Russo One"/>
                  <a:ea typeface="Russo One"/>
                  <a:cs typeface="Russo One"/>
                  <a:sym typeface="Russo One"/>
                </a:rPr>
                <a:t>Basic 2 cross 2 Transformation</a:t>
              </a:r>
            </a:p>
            <a:p>
              <a:pPr algn="ctr">
                <a:lnSpc>
                  <a:spcPts val="6822"/>
                </a:lnSpc>
              </a:pPr>
            </a:p>
          </p:txBody>
        </p:sp>
        <p:sp>
          <p:nvSpPr>
            <p:cNvPr name="TextBox 13" id="13"/>
            <p:cNvSpPr txBox="true"/>
            <p:nvPr/>
          </p:nvSpPr>
          <p:spPr>
            <a:xfrm rot="0">
              <a:off x="0" y="2601263"/>
              <a:ext cx="16959864" cy="585010"/>
            </a:xfrm>
            <a:prstGeom prst="rect">
              <a:avLst/>
            </a:prstGeom>
          </p:spPr>
          <p:txBody>
            <a:bodyPr anchor="t" rtlCol="false" tIns="0" lIns="0" bIns="0" rIns="0">
              <a:spAutoFit/>
            </a:bodyPr>
            <a:lstStyle/>
            <a:p>
              <a:pPr algn="ctr">
                <a:lnSpc>
                  <a:spcPts val="3423"/>
                </a:lnSpc>
              </a:pPr>
            </a:p>
          </p:txBody>
        </p:sp>
      </p:grpSp>
      <p:sp>
        <p:nvSpPr>
          <p:cNvPr name="TextBox 14" id="14"/>
          <p:cNvSpPr txBox="true"/>
          <p:nvPr/>
        </p:nvSpPr>
        <p:spPr>
          <a:xfrm rot="0">
            <a:off x="1456365" y="4300640"/>
            <a:ext cx="15375270" cy="42037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Calibri (MS)"/>
                <a:ea typeface="Calibri (MS)"/>
                <a:cs typeface="Calibri (MS)"/>
                <a:sym typeface="Calibri (MS)"/>
              </a:rPr>
              <a:t>U</a:t>
            </a:r>
            <a:r>
              <a:rPr lang="en-US" sz="2199">
                <a:solidFill>
                  <a:srgbClr val="FFFFFF"/>
                </a:solidFill>
                <a:latin typeface="Calibri (MS)"/>
                <a:ea typeface="Calibri (MS)"/>
                <a:cs typeface="Calibri (MS)"/>
                <a:sym typeface="Calibri (MS)"/>
              </a:rPr>
              <a:t>1</a:t>
            </a:r>
            <a:r>
              <a:rPr lang="en-US" sz="2199">
                <a:solidFill>
                  <a:srgbClr val="FFFFFF"/>
                </a:solidFill>
                <a:latin typeface="Calibri (MS)"/>
                <a:ea typeface="Calibri (MS)"/>
                <a:cs typeface="Calibri (MS)"/>
                <a:sym typeface="Calibri (MS)"/>
              </a:rPr>
              <a:t>, U</a:t>
            </a:r>
            <a:r>
              <a:rPr lang="en-US" sz="2199">
                <a:solidFill>
                  <a:srgbClr val="FFFFFF"/>
                </a:solidFill>
                <a:latin typeface="Calibri (MS)"/>
                <a:ea typeface="Calibri (MS)"/>
                <a:cs typeface="Calibri (MS)"/>
                <a:sym typeface="Calibri (MS)"/>
              </a:rPr>
              <a:t>2</a:t>
            </a:r>
            <a:r>
              <a:rPr lang="en-US" sz="2199">
                <a:solidFill>
                  <a:srgbClr val="FFFFFF"/>
                </a:solidFill>
                <a:latin typeface="Calibri (MS)"/>
                <a:ea typeface="Calibri (MS)"/>
                <a:cs typeface="Calibri (MS)"/>
                <a:sym typeface="Calibri (MS)"/>
              </a:rPr>
              <a:t>, X</a:t>
            </a:r>
            <a:r>
              <a:rPr lang="en-US" sz="2199">
                <a:solidFill>
                  <a:srgbClr val="FFFFFF"/>
                </a:solidFill>
                <a:latin typeface="Calibri (MS)"/>
                <a:ea typeface="Calibri (MS)"/>
                <a:cs typeface="Calibri (MS)"/>
                <a:sym typeface="Calibri (MS)"/>
              </a:rPr>
              <a:t>1</a:t>
            </a:r>
            <a:r>
              <a:rPr lang="en-US" sz="2199">
                <a:solidFill>
                  <a:srgbClr val="FFFFFF"/>
                </a:solidFill>
                <a:latin typeface="Calibri (MS)"/>
                <a:ea typeface="Calibri (MS)"/>
                <a:cs typeface="Calibri (MS)"/>
                <a:sym typeface="Calibri (MS)"/>
              </a:rPr>
              <a:t>, X</a:t>
            </a:r>
            <a:r>
              <a:rPr lang="en-US" sz="2199">
                <a:solidFill>
                  <a:srgbClr val="FFFFFF"/>
                </a:solidFill>
                <a:latin typeface="Calibri (MS)"/>
                <a:ea typeface="Calibri (MS)"/>
                <a:cs typeface="Calibri (MS)"/>
                <a:sym typeface="Calibri (MS)"/>
              </a:rPr>
              <a:t>2</a:t>
            </a:r>
            <a:r>
              <a:rPr lang="en-US" sz="2199">
                <a:solidFill>
                  <a:srgbClr val="FFFFFF"/>
                </a:solidFill>
                <a:latin typeface="Calibri (MS)"/>
                <a:ea typeface="Calibri (MS)"/>
                <a:cs typeface="Calibri (MS)"/>
                <a:sym typeface="Calibri (MS)"/>
              </a:rPr>
              <a:t> ∈{0,1} Binary Variables</a:t>
            </a:r>
          </a:p>
        </p:txBody>
      </p:sp>
      <p:sp>
        <p:nvSpPr>
          <p:cNvPr name="TextBox 15" id="15"/>
          <p:cNvSpPr txBox="true"/>
          <p:nvPr/>
        </p:nvSpPr>
        <p:spPr>
          <a:xfrm rot="0">
            <a:off x="11323679" y="9030017"/>
            <a:ext cx="4084082" cy="42037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Calibri (MS)"/>
                <a:ea typeface="Calibri (MS)"/>
                <a:cs typeface="Calibri (MS)"/>
                <a:sym typeface="Calibri (MS)"/>
              </a:rPr>
              <a:t>Equivalently X</a:t>
            </a:r>
            <a:r>
              <a:rPr lang="en-US" sz="2199">
                <a:solidFill>
                  <a:srgbClr val="FFFFFF"/>
                </a:solidFill>
                <a:latin typeface="Calibri (MS)"/>
                <a:ea typeface="Calibri (MS)"/>
                <a:cs typeface="Calibri (MS)"/>
                <a:sym typeface="Calibri (MS)"/>
              </a:rPr>
              <a:t>1</a:t>
            </a:r>
            <a:r>
              <a:rPr lang="en-US" sz="2199">
                <a:solidFill>
                  <a:srgbClr val="FFFFFF"/>
                </a:solidFill>
                <a:latin typeface="Calibri (MS)"/>
                <a:ea typeface="Calibri (MS)"/>
                <a:cs typeface="Calibri (MS)"/>
                <a:sym typeface="Calibri (MS)"/>
              </a:rPr>
              <a:t> =U</a:t>
            </a:r>
            <a:r>
              <a:rPr lang="en-US" sz="2199">
                <a:solidFill>
                  <a:srgbClr val="FFFFFF"/>
                </a:solidFill>
                <a:latin typeface="Calibri (MS)"/>
                <a:ea typeface="Calibri (MS)"/>
                <a:cs typeface="Calibri (MS)"/>
                <a:sym typeface="Calibri (MS)"/>
              </a:rPr>
              <a:t>1</a:t>
            </a:r>
            <a:r>
              <a:rPr lang="en-US" sz="2199">
                <a:solidFill>
                  <a:srgbClr val="FFFFFF"/>
                </a:solidFill>
                <a:latin typeface="Calibri (MS)"/>
                <a:ea typeface="Calibri (MS)"/>
                <a:cs typeface="Calibri (MS)"/>
                <a:sym typeface="Calibri (MS)"/>
              </a:rPr>
              <a:t> ⨁ U</a:t>
            </a:r>
            <a:r>
              <a:rPr lang="en-US" sz="2199">
                <a:solidFill>
                  <a:srgbClr val="FFFFFF"/>
                </a:solidFill>
                <a:latin typeface="Calibri (MS)"/>
                <a:ea typeface="Calibri (MS)"/>
                <a:cs typeface="Calibri (MS)"/>
                <a:sym typeface="Calibri (MS)"/>
              </a:rPr>
              <a:t>2</a:t>
            </a:r>
            <a:r>
              <a:rPr lang="en-US" sz="2199">
                <a:solidFill>
                  <a:srgbClr val="FFFFFF"/>
                </a:solidFill>
                <a:latin typeface="Calibri (MS)"/>
                <a:ea typeface="Calibri (MS)"/>
                <a:cs typeface="Calibri (MS)"/>
                <a:sym typeface="Calibri (MS)"/>
              </a:rPr>
              <a:t> and X</a:t>
            </a:r>
            <a:r>
              <a:rPr lang="en-US" sz="2199">
                <a:solidFill>
                  <a:srgbClr val="FFFFFF"/>
                </a:solidFill>
                <a:latin typeface="Calibri (MS)"/>
                <a:ea typeface="Calibri (MS)"/>
                <a:cs typeface="Calibri (MS)"/>
                <a:sym typeface="Calibri (MS)"/>
              </a:rPr>
              <a:t>2</a:t>
            </a:r>
            <a:r>
              <a:rPr lang="en-US" sz="2199">
                <a:solidFill>
                  <a:srgbClr val="FFFFFF"/>
                </a:solidFill>
                <a:latin typeface="Calibri (MS)"/>
                <a:ea typeface="Calibri (MS)"/>
                <a:cs typeface="Calibri (MS)"/>
                <a:sym typeface="Calibri (MS)"/>
              </a:rPr>
              <a:t> = U</a:t>
            </a:r>
            <a:r>
              <a:rPr lang="en-US" sz="2199">
                <a:solidFill>
                  <a:srgbClr val="FFFFFF"/>
                </a:solidFill>
                <a:latin typeface="Calibri (MS)"/>
                <a:ea typeface="Calibri (MS)"/>
                <a:cs typeface="Calibri (MS)"/>
                <a:sym typeface="Calibri (MS)"/>
              </a:rPr>
              <a:t>2</a:t>
            </a:r>
          </a:p>
        </p:txBody>
      </p:sp>
      <p:sp>
        <p:nvSpPr>
          <p:cNvPr name="Freeform 16" id="16"/>
          <p:cNvSpPr/>
          <p:nvPr/>
        </p:nvSpPr>
        <p:spPr>
          <a:xfrm flipH="false" flipV="false" rot="0">
            <a:off x="751939" y="4841174"/>
            <a:ext cx="7574927" cy="3896299"/>
          </a:xfrm>
          <a:custGeom>
            <a:avLst/>
            <a:gdLst/>
            <a:ahLst/>
            <a:cxnLst/>
            <a:rect r="r" b="b" t="t" l="l"/>
            <a:pathLst>
              <a:path h="3896299" w="7574927">
                <a:moveTo>
                  <a:pt x="0" y="0"/>
                </a:moveTo>
                <a:lnTo>
                  <a:pt x="7574926" y="0"/>
                </a:lnTo>
                <a:lnTo>
                  <a:pt x="7574926" y="3896299"/>
                </a:lnTo>
                <a:lnTo>
                  <a:pt x="0" y="3896299"/>
                </a:lnTo>
                <a:lnTo>
                  <a:pt x="0" y="0"/>
                </a:lnTo>
                <a:close/>
              </a:path>
            </a:pathLst>
          </a:custGeom>
          <a:blipFill>
            <a:blip r:embed="rId7"/>
            <a:stretch>
              <a:fillRect l="0" t="0" r="0" b="0"/>
            </a:stretch>
          </a:blipFill>
        </p:spPr>
      </p:sp>
      <p:sp>
        <p:nvSpPr>
          <p:cNvPr name="Freeform 17" id="17"/>
          <p:cNvSpPr/>
          <p:nvPr/>
        </p:nvSpPr>
        <p:spPr>
          <a:xfrm flipH="false" flipV="false" rot="0">
            <a:off x="751939" y="4841174"/>
            <a:ext cx="7574927" cy="3896299"/>
          </a:xfrm>
          <a:custGeom>
            <a:avLst/>
            <a:gdLst/>
            <a:ahLst/>
            <a:cxnLst/>
            <a:rect r="r" b="b" t="t" l="l"/>
            <a:pathLst>
              <a:path h="3896299" w="7574927">
                <a:moveTo>
                  <a:pt x="0" y="0"/>
                </a:moveTo>
                <a:lnTo>
                  <a:pt x="7574926" y="0"/>
                </a:lnTo>
                <a:lnTo>
                  <a:pt x="7574926" y="3896299"/>
                </a:lnTo>
                <a:lnTo>
                  <a:pt x="0" y="3896299"/>
                </a:lnTo>
                <a:lnTo>
                  <a:pt x="0" y="0"/>
                </a:lnTo>
                <a:close/>
              </a:path>
            </a:pathLst>
          </a:custGeom>
          <a:blipFill>
            <a:blip r:embed="rId7"/>
            <a:stretch>
              <a:fillRect l="0" t="0" r="0"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2974596" y="721896"/>
            <a:ext cx="13338927" cy="3393846"/>
            <a:chOff x="0" y="0"/>
            <a:chExt cx="17785237" cy="4525128"/>
          </a:xfrm>
        </p:grpSpPr>
        <p:sp>
          <p:nvSpPr>
            <p:cNvPr name="TextBox 10" id="10"/>
            <p:cNvSpPr txBox="true"/>
            <p:nvPr/>
          </p:nvSpPr>
          <p:spPr>
            <a:xfrm rot="0">
              <a:off x="0" y="-28575"/>
              <a:ext cx="17785237" cy="3357838"/>
            </a:xfrm>
            <a:prstGeom prst="rect">
              <a:avLst/>
            </a:prstGeom>
          </p:spPr>
          <p:txBody>
            <a:bodyPr anchor="t" rtlCol="false" tIns="0" lIns="0" bIns="0" rIns="0">
              <a:spAutoFit/>
            </a:bodyPr>
            <a:lstStyle/>
            <a:p>
              <a:pPr algn="ctr">
                <a:lnSpc>
                  <a:spcPts val="6819"/>
                </a:lnSpc>
              </a:pPr>
              <a:r>
                <a:rPr lang="en-US" sz="5499">
                  <a:solidFill>
                    <a:srgbClr val="FFFFFF"/>
                  </a:solidFill>
                  <a:latin typeface="Russo One"/>
                  <a:ea typeface="Russo One"/>
                  <a:cs typeface="Russo One"/>
                  <a:sym typeface="Russo One"/>
                </a:rPr>
                <a:t>PERFORMANCE </a:t>
              </a:r>
            </a:p>
            <a:p>
              <a:pPr algn="ctr">
                <a:lnSpc>
                  <a:spcPts val="6819"/>
                </a:lnSpc>
              </a:pPr>
              <a:r>
                <a:rPr lang="en-US" sz="5499">
                  <a:solidFill>
                    <a:srgbClr val="FFFFFF"/>
                  </a:solidFill>
                  <a:latin typeface="Russo One"/>
                  <a:ea typeface="Russo One"/>
                  <a:cs typeface="Russo One"/>
                  <a:sym typeface="Russo One"/>
                </a:rPr>
                <a:t>SC list</a:t>
              </a:r>
            </a:p>
            <a:p>
              <a:pPr algn="ctr">
                <a:lnSpc>
                  <a:spcPts val="6447"/>
                </a:lnSpc>
              </a:pPr>
            </a:p>
          </p:txBody>
        </p:sp>
        <p:sp>
          <p:nvSpPr>
            <p:cNvPr name="TextBox 11" id="11"/>
            <p:cNvSpPr txBox="true"/>
            <p:nvPr/>
          </p:nvSpPr>
          <p:spPr>
            <a:xfrm rot="0">
              <a:off x="0" y="3750851"/>
              <a:ext cx="17785237"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2609655" y="2045388"/>
            <a:ext cx="1477734" cy="1536241"/>
          </a:xfrm>
          <a:prstGeom prst="rect">
            <a:avLst/>
          </a:prstGeom>
        </p:spPr>
        <p:txBody>
          <a:bodyPr anchor="t" rtlCol="false" tIns="0" lIns="0" bIns="0" rIns="0">
            <a:spAutoFit/>
          </a:bodyPr>
          <a:lstStyle/>
          <a:p>
            <a:pPr algn="just">
              <a:lnSpc>
                <a:spcPts val="3968"/>
              </a:lnSpc>
            </a:pPr>
            <a:r>
              <a:rPr lang="en-US" sz="3200" b="true">
                <a:solidFill>
                  <a:srgbClr val="FFFFFF"/>
                </a:solidFill>
                <a:latin typeface="Calibri (MS) Bold"/>
                <a:ea typeface="Calibri (MS) Bold"/>
                <a:cs typeface="Calibri (MS) Bold"/>
                <a:sym typeface="Calibri (MS) Bold"/>
              </a:rPr>
              <a:t>N = 1024</a:t>
            </a:r>
          </a:p>
          <a:p>
            <a:pPr algn="just">
              <a:lnSpc>
                <a:spcPts val="3968"/>
              </a:lnSpc>
            </a:pPr>
            <a:r>
              <a:rPr lang="en-US" sz="3200" b="true">
                <a:solidFill>
                  <a:srgbClr val="FFFFFF"/>
                </a:solidFill>
                <a:latin typeface="Calibri (MS) Bold"/>
                <a:ea typeface="Calibri (MS) Bold"/>
                <a:cs typeface="Calibri (MS) Bold"/>
                <a:sym typeface="Calibri (MS) Bold"/>
              </a:rPr>
              <a:t>A</a:t>
            </a:r>
            <a:r>
              <a:rPr lang="en-US" sz="3200" b="true">
                <a:solidFill>
                  <a:srgbClr val="FFFFFF"/>
                </a:solidFill>
                <a:latin typeface="Calibri (MS) Bold"/>
                <a:ea typeface="Calibri (MS) Bold"/>
                <a:cs typeface="Calibri (MS) Bold"/>
                <a:sym typeface="Calibri (MS) Bold"/>
              </a:rPr>
              <a:t> = 500</a:t>
            </a:r>
          </a:p>
          <a:p>
            <a:pPr algn="just">
              <a:lnSpc>
                <a:spcPts val="3968"/>
              </a:lnSpc>
              <a:spcBef>
                <a:spcPct val="0"/>
              </a:spcBef>
            </a:pPr>
          </a:p>
        </p:txBody>
      </p:sp>
      <p:sp>
        <p:nvSpPr>
          <p:cNvPr name="TextBox 13" id="13"/>
          <p:cNvSpPr txBox="true"/>
          <p:nvPr/>
        </p:nvSpPr>
        <p:spPr>
          <a:xfrm rot="0">
            <a:off x="10241438" y="3495982"/>
            <a:ext cx="9495429" cy="1153743"/>
          </a:xfrm>
          <a:prstGeom prst="rect">
            <a:avLst/>
          </a:prstGeom>
        </p:spPr>
        <p:txBody>
          <a:bodyPr anchor="t" rtlCol="false" tIns="0" lIns="0" bIns="0" rIns="0">
            <a:spAutoFit/>
          </a:bodyPr>
          <a:lstStyle/>
          <a:p>
            <a:pPr algn="just">
              <a:lnSpc>
                <a:spcPts val="4339"/>
              </a:lnSpc>
              <a:spcBef>
                <a:spcPct val="0"/>
              </a:spcBef>
            </a:pPr>
            <a:r>
              <a:rPr lang="en-US" b="true" sz="3499">
                <a:solidFill>
                  <a:srgbClr val="FFFFFF"/>
                </a:solidFill>
                <a:latin typeface="Calibri (MS) Bold"/>
                <a:ea typeface="Calibri (MS) Bold"/>
                <a:cs typeface="Calibri (MS) Bold"/>
                <a:sym typeface="Calibri (MS) Bold"/>
              </a:rPr>
              <a:t>Probability </a:t>
            </a:r>
            <a:r>
              <a:rPr lang="en-US" b="true" sz="3499">
                <a:solidFill>
                  <a:srgbClr val="FFFFFF"/>
                </a:solidFill>
                <a:latin typeface="Calibri (MS) Bold"/>
                <a:ea typeface="Calibri (MS) Bold"/>
                <a:cs typeface="Calibri (MS) Bold"/>
                <a:sym typeface="Calibri (MS) Bold"/>
              </a:rPr>
              <a:t>of Dec</a:t>
            </a:r>
            <a:r>
              <a:rPr lang="en-US" b="true" sz="3499">
                <a:solidFill>
                  <a:srgbClr val="FFFFFF"/>
                </a:solidFill>
                <a:latin typeface="Calibri (MS) Bold"/>
                <a:ea typeface="Calibri (MS) Bold"/>
                <a:cs typeface="Calibri (MS) Bold"/>
                <a:sym typeface="Calibri (MS) Bold"/>
              </a:rPr>
              <a:t>oding Success</a:t>
            </a:r>
          </a:p>
          <a:p>
            <a:pPr algn="just">
              <a:lnSpc>
                <a:spcPts val="4339"/>
              </a:lnSpc>
              <a:spcBef>
                <a:spcPct val="0"/>
              </a:spcBef>
            </a:pPr>
          </a:p>
        </p:txBody>
      </p:sp>
      <p:sp>
        <p:nvSpPr>
          <p:cNvPr name="TextBox 14" id="14"/>
          <p:cNvSpPr txBox="true"/>
          <p:nvPr/>
        </p:nvSpPr>
        <p:spPr>
          <a:xfrm rot="0">
            <a:off x="3671843" y="3495982"/>
            <a:ext cx="9495429" cy="1153743"/>
          </a:xfrm>
          <a:prstGeom prst="rect">
            <a:avLst/>
          </a:prstGeom>
        </p:spPr>
        <p:txBody>
          <a:bodyPr anchor="t" rtlCol="false" tIns="0" lIns="0" bIns="0" rIns="0">
            <a:spAutoFit/>
          </a:bodyPr>
          <a:lstStyle/>
          <a:p>
            <a:pPr algn="just">
              <a:lnSpc>
                <a:spcPts val="4339"/>
              </a:lnSpc>
              <a:spcBef>
                <a:spcPct val="0"/>
              </a:spcBef>
            </a:pPr>
            <a:r>
              <a:rPr lang="en-US" b="true" sz="3499">
                <a:solidFill>
                  <a:srgbClr val="FFFFFF"/>
                </a:solidFill>
                <a:latin typeface="Calibri (MS) Bold"/>
                <a:ea typeface="Calibri (MS) Bold"/>
                <a:cs typeface="Calibri (MS) Bold"/>
                <a:sym typeface="Calibri (MS) Bold"/>
              </a:rPr>
              <a:t>BER simulati</a:t>
            </a:r>
            <a:r>
              <a:rPr lang="en-US" b="true" sz="3499">
                <a:solidFill>
                  <a:srgbClr val="FFFFFF"/>
                </a:solidFill>
                <a:latin typeface="Calibri (MS) Bold"/>
                <a:ea typeface="Calibri (MS) Bold"/>
                <a:cs typeface="Calibri (MS) Bold"/>
                <a:sym typeface="Calibri (MS) Bold"/>
              </a:rPr>
              <a:t>on</a:t>
            </a:r>
          </a:p>
          <a:p>
            <a:pPr algn="just">
              <a:lnSpc>
                <a:spcPts val="4339"/>
              </a:lnSpc>
              <a:spcBef>
                <a:spcPct val="0"/>
              </a:spcBef>
            </a:pPr>
          </a:p>
        </p:txBody>
      </p:sp>
      <p:sp>
        <p:nvSpPr>
          <p:cNvPr name="Freeform 15" id="15"/>
          <p:cNvSpPr/>
          <p:nvPr/>
        </p:nvSpPr>
        <p:spPr>
          <a:xfrm flipH="false" flipV="false" rot="0">
            <a:off x="1992192" y="4448431"/>
            <a:ext cx="6427366" cy="4804456"/>
          </a:xfrm>
          <a:custGeom>
            <a:avLst/>
            <a:gdLst/>
            <a:ahLst/>
            <a:cxnLst/>
            <a:rect r="r" b="b" t="t" l="l"/>
            <a:pathLst>
              <a:path h="4804456" w="6427366">
                <a:moveTo>
                  <a:pt x="0" y="0"/>
                </a:moveTo>
                <a:lnTo>
                  <a:pt x="6427366" y="0"/>
                </a:lnTo>
                <a:lnTo>
                  <a:pt x="6427366" y="4804456"/>
                </a:lnTo>
                <a:lnTo>
                  <a:pt x="0" y="4804456"/>
                </a:lnTo>
                <a:lnTo>
                  <a:pt x="0" y="0"/>
                </a:lnTo>
                <a:close/>
              </a:path>
            </a:pathLst>
          </a:custGeom>
          <a:blipFill>
            <a:blip r:embed="rId7"/>
            <a:stretch>
              <a:fillRect l="0" t="0" r="0" b="0"/>
            </a:stretch>
          </a:blipFill>
        </p:spPr>
      </p:sp>
      <p:sp>
        <p:nvSpPr>
          <p:cNvPr name="Freeform 16" id="16"/>
          <p:cNvSpPr/>
          <p:nvPr/>
        </p:nvSpPr>
        <p:spPr>
          <a:xfrm flipH="false" flipV="false" rot="0">
            <a:off x="10241438" y="4453844"/>
            <a:ext cx="6427366" cy="4804456"/>
          </a:xfrm>
          <a:custGeom>
            <a:avLst/>
            <a:gdLst/>
            <a:ahLst/>
            <a:cxnLst/>
            <a:rect r="r" b="b" t="t" l="l"/>
            <a:pathLst>
              <a:path h="4804456" w="6427366">
                <a:moveTo>
                  <a:pt x="0" y="0"/>
                </a:moveTo>
                <a:lnTo>
                  <a:pt x="6427366" y="0"/>
                </a:lnTo>
                <a:lnTo>
                  <a:pt x="6427366" y="4804456"/>
                </a:lnTo>
                <a:lnTo>
                  <a:pt x="0" y="4804456"/>
                </a:lnTo>
                <a:lnTo>
                  <a:pt x="0" y="0"/>
                </a:lnTo>
                <a:close/>
              </a:path>
            </a:pathLst>
          </a:custGeom>
          <a:blipFill>
            <a:blip r:embed="rId8"/>
            <a:stretch>
              <a:fillRect l="0" t="0" r="0"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219202" y="1780078"/>
            <a:ext cx="5259579" cy="3935658"/>
          </a:xfrm>
          <a:custGeom>
            <a:avLst/>
            <a:gdLst/>
            <a:ahLst/>
            <a:cxnLst/>
            <a:rect r="r" b="b" t="t" l="l"/>
            <a:pathLst>
              <a:path h="3935658" w="5259579">
                <a:moveTo>
                  <a:pt x="0" y="0"/>
                </a:moveTo>
                <a:lnTo>
                  <a:pt x="5259579" y="0"/>
                </a:lnTo>
                <a:lnTo>
                  <a:pt x="5259579" y="3935658"/>
                </a:lnTo>
                <a:lnTo>
                  <a:pt x="0" y="3935658"/>
                </a:lnTo>
                <a:lnTo>
                  <a:pt x="0" y="0"/>
                </a:lnTo>
                <a:close/>
              </a:path>
            </a:pathLst>
          </a:custGeom>
          <a:blipFill>
            <a:blip r:embed="rId7"/>
            <a:stretch>
              <a:fillRect l="0" t="0" r="0" b="0"/>
            </a:stretch>
          </a:blipFill>
        </p:spPr>
      </p:sp>
      <p:sp>
        <p:nvSpPr>
          <p:cNvPr name="Freeform 10" id="10"/>
          <p:cNvSpPr/>
          <p:nvPr/>
        </p:nvSpPr>
        <p:spPr>
          <a:xfrm flipH="false" flipV="false" rot="0">
            <a:off x="1219202" y="5900671"/>
            <a:ext cx="5259579" cy="3935658"/>
          </a:xfrm>
          <a:custGeom>
            <a:avLst/>
            <a:gdLst/>
            <a:ahLst/>
            <a:cxnLst/>
            <a:rect r="r" b="b" t="t" l="l"/>
            <a:pathLst>
              <a:path h="3935658" w="5259579">
                <a:moveTo>
                  <a:pt x="0" y="0"/>
                </a:moveTo>
                <a:lnTo>
                  <a:pt x="5259579" y="0"/>
                </a:lnTo>
                <a:lnTo>
                  <a:pt x="5259579" y="3935658"/>
                </a:lnTo>
                <a:lnTo>
                  <a:pt x="0" y="3935658"/>
                </a:lnTo>
                <a:lnTo>
                  <a:pt x="0" y="0"/>
                </a:lnTo>
                <a:close/>
              </a:path>
            </a:pathLst>
          </a:custGeom>
          <a:blipFill>
            <a:blip r:embed="rId8"/>
            <a:stretch>
              <a:fillRect l="0" t="0" r="0" b="0"/>
            </a:stretch>
          </a:blipFill>
        </p:spPr>
      </p:sp>
      <p:grpSp>
        <p:nvGrpSpPr>
          <p:cNvPr name="Group 11" id="11"/>
          <p:cNvGrpSpPr/>
          <p:nvPr/>
        </p:nvGrpSpPr>
        <p:grpSpPr>
          <a:xfrm rot="0">
            <a:off x="2929298" y="278894"/>
            <a:ext cx="13924363" cy="2536596"/>
            <a:chOff x="0" y="0"/>
            <a:chExt cx="18565817" cy="3382128"/>
          </a:xfrm>
        </p:grpSpPr>
        <p:sp>
          <p:nvSpPr>
            <p:cNvPr name="TextBox 12" id="12"/>
            <p:cNvSpPr txBox="true"/>
            <p:nvPr/>
          </p:nvSpPr>
          <p:spPr>
            <a:xfrm rot="0">
              <a:off x="0" y="-28575"/>
              <a:ext cx="18565817" cy="2214838"/>
            </a:xfrm>
            <a:prstGeom prst="rect">
              <a:avLst/>
            </a:prstGeom>
          </p:spPr>
          <p:txBody>
            <a:bodyPr anchor="t" rtlCol="false" tIns="0" lIns="0" bIns="0" rIns="0">
              <a:spAutoFit/>
            </a:bodyPr>
            <a:lstStyle/>
            <a:p>
              <a:pPr algn="ctr">
                <a:lnSpc>
                  <a:spcPts val="6819"/>
                </a:lnSpc>
              </a:pPr>
              <a:r>
                <a:rPr lang="en-US" sz="5499">
                  <a:solidFill>
                    <a:srgbClr val="FFFFFF"/>
                  </a:solidFill>
                  <a:latin typeface="Russo One"/>
                  <a:ea typeface="Russo One"/>
                  <a:cs typeface="Russo One"/>
                  <a:sym typeface="Russo One"/>
                </a:rPr>
                <a:t>PERFORMANCE -  with change in rate</a:t>
              </a:r>
            </a:p>
            <a:p>
              <a:pPr algn="ctr">
                <a:lnSpc>
                  <a:spcPts val="6447"/>
                </a:lnSpc>
              </a:pPr>
            </a:p>
          </p:txBody>
        </p:sp>
        <p:sp>
          <p:nvSpPr>
            <p:cNvPr name="TextBox 13" id="13"/>
            <p:cNvSpPr txBox="true"/>
            <p:nvPr/>
          </p:nvSpPr>
          <p:spPr>
            <a:xfrm rot="0">
              <a:off x="0" y="2607851"/>
              <a:ext cx="18565817" cy="774277"/>
            </a:xfrm>
            <a:prstGeom prst="rect">
              <a:avLst/>
            </a:prstGeom>
          </p:spPr>
          <p:txBody>
            <a:bodyPr anchor="t" rtlCol="false" tIns="0" lIns="0" bIns="0" rIns="0">
              <a:spAutoFit/>
            </a:bodyPr>
            <a:lstStyle/>
            <a:p>
              <a:pPr algn="ctr">
                <a:lnSpc>
                  <a:spcPts val="4479"/>
                </a:lnSpc>
              </a:pPr>
            </a:p>
          </p:txBody>
        </p:sp>
      </p:grpSp>
      <p:sp>
        <p:nvSpPr>
          <p:cNvPr name="TextBox 14" id="14"/>
          <p:cNvSpPr txBox="true"/>
          <p:nvPr/>
        </p:nvSpPr>
        <p:spPr>
          <a:xfrm rot="0">
            <a:off x="1503978" y="1226257"/>
            <a:ext cx="4690027" cy="1040967"/>
          </a:xfrm>
          <a:prstGeom prst="rect">
            <a:avLst/>
          </a:prstGeom>
        </p:spPr>
        <p:txBody>
          <a:bodyPr anchor="t" rtlCol="false" tIns="0" lIns="0" bIns="0" rIns="0">
            <a:spAutoFit/>
          </a:bodyPr>
          <a:lstStyle/>
          <a:p>
            <a:pPr algn="just">
              <a:lnSpc>
                <a:spcPts val="3968"/>
              </a:lnSpc>
            </a:pPr>
            <a:r>
              <a:rPr lang="en-US" sz="3200" b="true">
                <a:solidFill>
                  <a:srgbClr val="FFFFFF"/>
                </a:solidFill>
                <a:latin typeface="Calibri (MS) Bold"/>
                <a:ea typeface="Calibri (MS) Bold"/>
                <a:cs typeface="Calibri (MS) Bold"/>
                <a:sym typeface="Calibri (MS) Bold"/>
              </a:rPr>
              <a:t>N = 512 A</a:t>
            </a:r>
            <a:r>
              <a:rPr lang="en-US" sz="3200" b="true">
                <a:solidFill>
                  <a:srgbClr val="FFFFFF"/>
                </a:solidFill>
                <a:latin typeface="Calibri (MS) Bold"/>
                <a:ea typeface="Calibri (MS) Bold"/>
                <a:cs typeface="Calibri (MS) Bold"/>
                <a:sym typeface="Calibri (MS) Bold"/>
              </a:rPr>
              <a:t> = 128 (lower rate)</a:t>
            </a:r>
          </a:p>
          <a:p>
            <a:pPr algn="just">
              <a:lnSpc>
                <a:spcPts val="3968"/>
              </a:lnSpc>
              <a:spcBef>
                <a:spcPct val="0"/>
              </a:spcBef>
            </a:pPr>
          </a:p>
        </p:txBody>
      </p:sp>
      <p:sp>
        <p:nvSpPr>
          <p:cNvPr name="TextBox 15" id="15"/>
          <p:cNvSpPr txBox="true"/>
          <p:nvPr/>
        </p:nvSpPr>
        <p:spPr>
          <a:xfrm rot="0">
            <a:off x="7358232" y="6204220"/>
            <a:ext cx="9495429" cy="1153743"/>
          </a:xfrm>
          <a:prstGeom prst="rect">
            <a:avLst/>
          </a:prstGeom>
        </p:spPr>
        <p:txBody>
          <a:bodyPr anchor="t" rtlCol="false" tIns="0" lIns="0" bIns="0" rIns="0">
            <a:spAutoFit/>
          </a:bodyPr>
          <a:lstStyle/>
          <a:p>
            <a:pPr algn="just">
              <a:lnSpc>
                <a:spcPts val="4339"/>
              </a:lnSpc>
              <a:spcBef>
                <a:spcPct val="0"/>
              </a:spcBef>
            </a:pPr>
            <a:r>
              <a:rPr lang="en-US" b="true" sz="3499">
                <a:solidFill>
                  <a:srgbClr val="FFFFFF"/>
                </a:solidFill>
                <a:latin typeface="Calibri (MS) Bold"/>
                <a:ea typeface="Calibri (MS) Bold"/>
                <a:cs typeface="Calibri (MS) Bold"/>
                <a:sym typeface="Calibri (MS) Bold"/>
              </a:rPr>
              <a:t>Probability </a:t>
            </a:r>
            <a:r>
              <a:rPr lang="en-US" b="true" sz="3499">
                <a:solidFill>
                  <a:srgbClr val="FFFFFF"/>
                </a:solidFill>
                <a:latin typeface="Calibri (MS) Bold"/>
                <a:ea typeface="Calibri (MS) Bold"/>
                <a:cs typeface="Calibri (MS) Bold"/>
                <a:sym typeface="Calibri (MS) Bold"/>
              </a:rPr>
              <a:t>of Dec</a:t>
            </a:r>
            <a:r>
              <a:rPr lang="en-US" b="true" sz="3499">
                <a:solidFill>
                  <a:srgbClr val="FFFFFF"/>
                </a:solidFill>
                <a:latin typeface="Calibri (MS) Bold"/>
                <a:ea typeface="Calibri (MS) Bold"/>
                <a:cs typeface="Calibri (MS) Bold"/>
                <a:sym typeface="Calibri (MS) Bold"/>
              </a:rPr>
              <a:t>oding Success - change</a:t>
            </a:r>
          </a:p>
          <a:p>
            <a:pPr algn="just">
              <a:lnSpc>
                <a:spcPts val="4339"/>
              </a:lnSpc>
              <a:spcBef>
                <a:spcPct val="0"/>
              </a:spcBef>
            </a:pPr>
          </a:p>
        </p:txBody>
      </p:sp>
      <p:sp>
        <p:nvSpPr>
          <p:cNvPr name="TextBox 16" id="16"/>
          <p:cNvSpPr txBox="true"/>
          <p:nvPr/>
        </p:nvSpPr>
        <p:spPr>
          <a:xfrm rot="0">
            <a:off x="7358232" y="2366460"/>
            <a:ext cx="9495429" cy="1153795"/>
          </a:xfrm>
          <a:prstGeom prst="rect">
            <a:avLst/>
          </a:prstGeom>
        </p:spPr>
        <p:txBody>
          <a:bodyPr anchor="t" rtlCol="false" tIns="0" lIns="0" bIns="0" rIns="0">
            <a:spAutoFit/>
          </a:bodyPr>
          <a:lstStyle/>
          <a:p>
            <a:pPr algn="just">
              <a:lnSpc>
                <a:spcPts val="4339"/>
              </a:lnSpc>
              <a:spcBef>
                <a:spcPct val="0"/>
              </a:spcBef>
            </a:pPr>
            <a:r>
              <a:rPr lang="en-US" b="true" sz="3499">
                <a:solidFill>
                  <a:srgbClr val="FFFFFF"/>
                </a:solidFill>
                <a:latin typeface="Calibri (MS) Bold"/>
                <a:ea typeface="Calibri (MS) Bold"/>
                <a:cs typeface="Calibri (MS) Bold"/>
                <a:sym typeface="Calibri (MS) Bold"/>
              </a:rPr>
              <a:t>BER simulati</a:t>
            </a:r>
            <a:r>
              <a:rPr lang="en-US" b="true" sz="3499">
                <a:solidFill>
                  <a:srgbClr val="FFFFFF"/>
                </a:solidFill>
                <a:latin typeface="Calibri (MS) Bold"/>
                <a:ea typeface="Calibri (MS) Bold"/>
                <a:cs typeface="Calibri (MS) Bold"/>
                <a:sym typeface="Calibri (MS) Bold"/>
              </a:rPr>
              <a:t>on - change</a:t>
            </a:r>
          </a:p>
          <a:p>
            <a:pPr algn="just">
              <a:lnSpc>
                <a:spcPts val="4339"/>
              </a:lnSpc>
              <a:spcBef>
                <a:spcPct val="0"/>
              </a:spcBef>
            </a:pPr>
          </a:p>
        </p:txBody>
      </p:sp>
      <p:sp>
        <p:nvSpPr>
          <p:cNvPr name="TextBox 17" id="17"/>
          <p:cNvSpPr txBox="true"/>
          <p:nvPr/>
        </p:nvSpPr>
        <p:spPr>
          <a:xfrm rot="0">
            <a:off x="7358232" y="3146425"/>
            <a:ext cx="8416656" cy="1606498"/>
          </a:xfrm>
          <a:prstGeom prst="rect">
            <a:avLst/>
          </a:prstGeom>
        </p:spPr>
        <p:txBody>
          <a:bodyPr anchor="t" rtlCol="false" tIns="0" lIns="0" bIns="0" rIns="0">
            <a:spAutoFit/>
          </a:bodyPr>
          <a:lstStyle/>
          <a:p>
            <a:pPr algn="just">
              <a:lnSpc>
                <a:spcPts val="3099"/>
              </a:lnSpc>
            </a:pPr>
            <a:r>
              <a:rPr lang="en-US" sz="2499">
                <a:solidFill>
                  <a:srgbClr val="FFFFFF"/>
                </a:solidFill>
                <a:latin typeface="Calibri (MS)"/>
                <a:ea typeface="Calibri (MS)"/>
                <a:cs typeface="Calibri (MS)"/>
                <a:sym typeface="Calibri (MS)"/>
              </a:rPr>
              <a:t>L</a:t>
            </a:r>
            <a:r>
              <a:rPr lang="en-US" sz="2499">
                <a:solidFill>
                  <a:srgbClr val="FFFFFF"/>
                </a:solidFill>
                <a:latin typeface="Calibri (MS)"/>
                <a:ea typeface="Calibri (MS)"/>
                <a:cs typeface="Calibri (MS)"/>
                <a:sym typeface="Calibri (MS)"/>
              </a:rPr>
              <a:t>ow</a:t>
            </a:r>
            <a:r>
              <a:rPr lang="en-US" sz="2499">
                <a:solidFill>
                  <a:srgbClr val="FFFFFF"/>
                </a:solidFill>
                <a:latin typeface="Calibri (MS)"/>
                <a:ea typeface="Calibri (MS)"/>
                <a:cs typeface="Calibri (MS)"/>
                <a:sym typeface="Calibri (MS)"/>
              </a:rPr>
              <a:t>er rate ⇒ more re</a:t>
            </a:r>
            <a:r>
              <a:rPr lang="en-US" sz="2499">
                <a:solidFill>
                  <a:srgbClr val="FFFFFF"/>
                </a:solidFill>
                <a:latin typeface="Calibri (MS)"/>
                <a:ea typeface="Calibri (MS)"/>
                <a:cs typeface="Calibri (MS)"/>
                <a:sym typeface="Calibri (MS)"/>
              </a:rPr>
              <a:t>dundancy. With A/N</a:t>
            </a:r>
            <a:r>
              <a:rPr lang="en-US" sz="2499">
                <a:solidFill>
                  <a:srgbClr val="FFFFFF"/>
                </a:solidFill>
                <a:latin typeface="Calibri (MS)"/>
                <a:ea typeface="Calibri (MS)"/>
                <a:cs typeface="Calibri (MS)"/>
                <a:sym typeface="Calibri (MS)"/>
              </a:rPr>
              <a:t> sl</a:t>
            </a:r>
            <a:r>
              <a:rPr lang="en-US" sz="2499">
                <a:solidFill>
                  <a:srgbClr val="FFFFFF"/>
                </a:solidFill>
                <a:latin typeface="Calibri (MS)"/>
                <a:ea typeface="Calibri (MS)"/>
                <a:cs typeface="Calibri (MS)"/>
                <a:sym typeface="Calibri (MS)"/>
              </a:rPr>
              <a:t>ightly smaller in this case, the decoder has more frozen bits for the same N, so it corrects errors more easily. Thus you see the BER curve for this case  drop earlier (leftward shift).</a:t>
            </a:r>
          </a:p>
        </p:txBody>
      </p:sp>
      <p:sp>
        <p:nvSpPr>
          <p:cNvPr name="TextBox 18" id="18"/>
          <p:cNvSpPr txBox="true"/>
          <p:nvPr/>
        </p:nvSpPr>
        <p:spPr>
          <a:xfrm rot="0">
            <a:off x="7358232" y="7070706"/>
            <a:ext cx="8416656" cy="1215986"/>
          </a:xfrm>
          <a:prstGeom prst="rect">
            <a:avLst/>
          </a:prstGeom>
        </p:spPr>
        <p:txBody>
          <a:bodyPr anchor="t" rtlCol="false" tIns="0" lIns="0" bIns="0" rIns="0">
            <a:spAutoFit/>
          </a:bodyPr>
          <a:lstStyle/>
          <a:p>
            <a:pPr algn="just">
              <a:lnSpc>
                <a:spcPts val="3099"/>
              </a:lnSpc>
            </a:pPr>
            <a:r>
              <a:rPr lang="en-US" sz="2499">
                <a:solidFill>
                  <a:srgbClr val="FFFFFF"/>
                </a:solidFill>
                <a:latin typeface="Calibri (MS)"/>
                <a:ea typeface="Calibri (MS)"/>
                <a:cs typeface="Calibri (MS)"/>
                <a:sym typeface="Calibri (MS)"/>
              </a:rPr>
              <a:t>More prote</a:t>
            </a:r>
            <a:r>
              <a:rPr lang="en-US" sz="2499">
                <a:solidFill>
                  <a:srgbClr val="FFFFFF"/>
                </a:solidFill>
                <a:latin typeface="Calibri (MS)"/>
                <a:ea typeface="Calibri (MS)"/>
                <a:cs typeface="Calibri (MS)"/>
                <a:sym typeface="Calibri (MS)"/>
              </a:rPr>
              <a:t>ction per bit means entire blocks become error‑free at a lower Eb/N₀. The Pc curve for this case  rises sooner and more steeply.</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521555" y="5899575"/>
            <a:ext cx="5199117" cy="3892839"/>
          </a:xfrm>
          <a:custGeom>
            <a:avLst/>
            <a:gdLst/>
            <a:ahLst/>
            <a:cxnLst/>
            <a:rect r="r" b="b" t="t" l="l"/>
            <a:pathLst>
              <a:path h="3892839" w="5199117">
                <a:moveTo>
                  <a:pt x="0" y="0"/>
                </a:moveTo>
                <a:lnTo>
                  <a:pt x="5199117" y="0"/>
                </a:lnTo>
                <a:lnTo>
                  <a:pt x="5199117" y="3892839"/>
                </a:lnTo>
                <a:lnTo>
                  <a:pt x="0" y="3892839"/>
                </a:lnTo>
                <a:lnTo>
                  <a:pt x="0" y="0"/>
                </a:lnTo>
                <a:close/>
              </a:path>
            </a:pathLst>
          </a:custGeom>
          <a:blipFill>
            <a:blip r:embed="rId7"/>
            <a:stretch>
              <a:fillRect l="0" t="0" r="0" b="0"/>
            </a:stretch>
          </a:blipFill>
        </p:spPr>
      </p:sp>
      <p:sp>
        <p:nvSpPr>
          <p:cNvPr name="Freeform 10" id="10"/>
          <p:cNvSpPr/>
          <p:nvPr/>
        </p:nvSpPr>
        <p:spPr>
          <a:xfrm flipH="false" flipV="false" rot="0">
            <a:off x="1532518" y="1823279"/>
            <a:ext cx="5177191" cy="3886363"/>
          </a:xfrm>
          <a:custGeom>
            <a:avLst/>
            <a:gdLst/>
            <a:ahLst/>
            <a:cxnLst/>
            <a:rect r="r" b="b" t="t" l="l"/>
            <a:pathLst>
              <a:path h="3886363" w="5177191">
                <a:moveTo>
                  <a:pt x="0" y="0"/>
                </a:moveTo>
                <a:lnTo>
                  <a:pt x="5177191" y="0"/>
                </a:lnTo>
                <a:lnTo>
                  <a:pt x="5177191" y="3886363"/>
                </a:lnTo>
                <a:lnTo>
                  <a:pt x="0" y="3886363"/>
                </a:lnTo>
                <a:lnTo>
                  <a:pt x="0" y="0"/>
                </a:lnTo>
                <a:close/>
              </a:path>
            </a:pathLst>
          </a:custGeom>
          <a:blipFill>
            <a:blip r:embed="rId8"/>
            <a:stretch>
              <a:fillRect l="0" t="0" r="0" b="0"/>
            </a:stretch>
          </a:blipFill>
        </p:spPr>
      </p:sp>
      <p:sp>
        <p:nvSpPr>
          <p:cNvPr name="TextBox 11" id="11"/>
          <p:cNvSpPr txBox="true"/>
          <p:nvPr/>
        </p:nvSpPr>
        <p:spPr>
          <a:xfrm rot="0">
            <a:off x="2974596" y="2766315"/>
            <a:ext cx="12924244" cy="614045"/>
          </a:xfrm>
          <a:prstGeom prst="rect">
            <a:avLst/>
          </a:prstGeom>
        </p:spPr>
        <p:txBody>
          <a:bodyPr anchor="t" rtlCol="false" tIns="0" lIns="0" bIns="0" rIns="0">
            <a:spAutoFit/>
          </a:bodyPr>
          <a:lstStyle/>
          <a:p>
            <a:pPr algn="ctr">
              <a:lnSpc>
                <a:spcPts val="4479"/>
              </a:lnSpc>
            </a:pPr>
          </a:p>
        </p:txBody>
      </p:sp>
      <p:sp>
        <p:nvSpPr>
          <p:cNvPr name="TextBox 12" id="12"/>
          <p:cNvSpPr txBox="true"/>
          <p:nvPr/>
        </p:nvSpPr>
        <p:spPr>
          <a:xfrm rot="0">
            <a:off x="1660364" y="1320761"/>
            <a:ext cx="4309110" cy="938361"/>
          </a:xfrm>
          <a:prstGeom prst="rect">
            <a:avLst/>
          </a:prstGeom>
        </p:spPr>
        <p:txBody>
          <a:bodyPr anchor="t" rtlCol="false" tIns="0" lIns="0" bIns="0" rIns="0">
            <a:spAutoFit/>
          </a:bodyPr>
          <a:lstStyle/>
          <a:p>
            <a:pPr algn="just">
              <a:lnSpc>
                <a:spcPts val="3550"/>
              </a:lnSpc>
            </a:pPr>
            <a:r>
              <a:rPr lang="en-US" sz="2862" b="true">
                <a:solidFill>
                  <a:srgbClr val="FFFFFF"/>
                </a:solidFill>
                <a:latin typeface="Calibri (MS) Bold"/>
                <a:ea typeface="Calibri (MS) Bold"/>
                <a:cs typeface="Calibri (MS) Bold"/>
                <a:sym typeface="Calibri (MS) Bold"/>
              </a:rPr>
              <a:t>List Size = 8 N = 1024 A</a:t>
            </a:r>
            <a:r>
              <a:rPr lang="en-US" sz="2862" b="true">
                <a:solidFill>
                  <a:srgbClr val="FFFFFF"/>
                </a:solidFill>
                <a:latin typeface="Calibri (MS) Bold"/>
                <a:ea typeface="Calibri (MS) Bold"/>
                <a:cs typeface="Calibri (MS) Bold"/>
                <a:sym typeface="Calibri (MS) Bold"/>
              </a:rPr>
              <a:t> = 500</a:t>
            </a:r>
          </a:p>
          <a:p>
            <a:pPr algn="just">
              <a:lnSpc>
                <a:spcPts val="3550"/>
              </a:lnSpc>
              <a:spcBef>
                <a:spcPct val="0"/>
              </a:spcBef>
            </a:pPr>
          </a:p>
        </p:txBody>
      </p:sp>
      <p:grpSp>
        <p:nvGrpSpPr>
          <p:cNvPr name="Group 13" id="13"/>
          <p:cNvGrpSpPr/>
          <p:nvPr/>
        </p:nvGrpSpPr>
        <p:grpSpPr>
          <a:xfrm rot="0">
            <a:off x="2096442" y="363069"/>
            <a:ext cx="14680551" cy="1726209"/>
            <a:chOff x="0" y="0"/>
            <a:chExt cx="19574067" cy="2301612"/>
          </a:xfrm>
        </p:grpSpPr>
        <p:sp>
          <p:nvSpPr>
            <p:cNvPr name="TextBox 14" id="14"/>
            <p:cNvSpPr txBox="true"/>
            <p:nvPr/>
          </p:nvSpPr>
          <p:spPr>
            <a:xfrm rot="0">
              <a:off x="0" y="-28575"/>
              <a:ext cx="19574067" cy="1134322"/>
            </a:xfrm>
            <a:prstGeom prst="rect">
              <a:avLst/>
            </a:prstGeom>
          </p:spPr>
          <p:txBody>
            <a:bodyPr anchor="t" rtlCol="false" tIns="0" lIns="0" bIns="0" rIns="0">
              <a:spAutoFit/>
            </a:bodyPr>
            <a:lstStyle/>
            <a:p>
              <a:pPr algn="ctr">
                <a:lnSpc>
                  <a:spcPts val="6819"/>
                </a:lnSpc>
              </a:pPr>
              <a:r>
                <a:rPr lang="en-US" sz="5499">
                  <a:solidFill>
                    <a:srgbClr val="FFFFFF"/>
                  </a:solidFill>
                  <a:latin typeface="Russo One"/>
                  <a:ea typeface="Russo One"/>
                  <a:cs typeface="Russo One"/>
                  <a:sym typeface="Russo One"/>
                </a:rPr>
                <a:t>PERFORMANCE -  with change in list size</a:t>
              </a:r>
            </a:p>
          </p:txBody>
        </p:sp>
        <p:sp>
          <p:nvSpPr>
            <p:cNvPr name="TextBox 15" id="15"/>
            <p:cNvSpPr txBox="true"/>
            <p:nvPr/>
          </p:nvSpPr>
          <p:spPr>
            <a:xfrm rot="0">
              <a:off x="0" y="1527335"/>
              <a:ext cx="19574067" cy="774277"/>
            </a:xfrm>
            <a:prstGeom prst="rect">
              <a:avLst/>
            </a:prstGeom>
          </p:spPr>
          <p:txBody>
            <a:bodyPr anchor="t" rtlCol="false" tIns="0" lIns="0" bIns="0" rIns="0">
              <a:spAutoFit/>
            </a:bodyPr>
            <a:lstStyle/>
            <a:p>
              <a:pPr algn="ctr">
                <a:lnSpc>
                  <a:spcPts val="4479"/>
                </a:lnSpc>
              </a:pPr>
            </a:p>
          </p:txBody>
        </p:sp>
      </p:grpSp>
      <p:sp>
        <p:nvSpPr>
          <p:cNvPr name="TextBox 16" id="16"/>
          <p:cNvSpPr txBox="true"/>
          <p:nvPr/>
        </p:nvSpPr>
        <p:spPr>
          <a:xfrm rot="0">
            <a:off x="7358232" y="3146425"/>
            <a:ext cx="8416656" cy="1606498"/>
          </a:xfrm>
          <a:prstGeom prst="rect">
            <a:avLst/>
          </a:prstGeom>
        </p:spPr>
        <p:txBody>
          <a:bodyPr anchor="t" rtlCol="false" tIns="0" lIns="0" bIns="0" rIns="0">
            <a:spAutoFit/>
          </a:bodyPr>
          <a:lstStyle/>
          <a:p>
            <a:pPr algn="just">
              <a:lnSpc>
                <a:spcPts val="3099"/>
              </a:lnSpc>
            </a:pPr>
            <a:r>
              <a:rPr lang="en-US" sz="2499">
                <a:solidFill>
                  <a:srgbClr val="FFFFFF"/>
                </a:solidFill>
                <a:latin typeface="Calibri (MS)"/>
                <a:ea typeface="Calibri (MS)"/>
                <a:cs typeface="Calibri (MS)"/>
                <a:sym typeface="Calibri (MS)"/>
              </a:rPr>
              <a:t>Larger list ⇒ better</a:t>
            </a:r>
            <a:r>
              <a:rPr lang="en-US" sz="2499">
                <a:solidFill>
                  <a:srgbClr val="FFFFFF"/>
                </a:solidFill>
                <a:latin typeface="Calibri (MS)"/>
                <a:ea typeface="Calibri (MS)"/>
                <a:cs typeface="Calibri (MS)"/>
                <a:sym typeface="Calibri (MS)"/>
              </a:rPr>
              <a:t> path diver</a:t>
            </a:r>
            <a:r>
              <a:rPr lang="en-US" sz="2499">
                <a:solidFill>
                  <a:srgbClr val="FFFFFF"/>
                </a:solidFill>
                <a:latin typeface="Calibri (MS)"/>
                <a:ea typeface="Calibri (MS)"/>
                <a:cs typeface="Calibri (MS)"/>
                <a:sym typeface="Calibri (MS)"/>
              </a:rPr>
              <a:t>s</a:t>
            </a:r>
            <a:r>
              <a:rPr lang="en-US" sz="2499">
                <a:solidFill>
                  <a:srgbClr val="FFFFFF"/>
                </a:solidFill>
                <a:latin typeface="Calibri (MS)"/>
                <a:ea typeface="Calibri (MS)"/>
                <a:cs typeface="Calibri (MS)"/>
                <a:sym typeface="Calibri (MS)"/>
              </a:rPr>
              <a:t>ity. Doubling L gives the decoder more candidate sequences to choose from before pruning, so it corrects more error patterns. You see the BER curve for Ls=8 shift left.</a:t>
            </a:r>
          </a:p>
        </p:txBody>
      </p:sp>
      <p:sp>
        <p:nvSpPr>
          <p:cNvPr name="TextBox 17" id="17"/>
          <p:cNvSpPr txBox="true"/>
          <p:nvPr/>
        </p:nvSpPr>
        <p:spPr>
          <a:xfrm rot="0">
            <a:off x="7358232" y="7070706"/>
            <a:ext cx="8416656" cy="1215986"/>
          </a:xfrm>
          <a:prstGeom prst="rect">
            <a:avLst/>
          </a:prstGeom>
        </p:spPr>
        <p:txBody>
          <a:bodyPr anchor="t" rtlCol="false" tIns="0" lIns="0" bIns="0" rIns="0">
            <a:spAutoFit/>
          </a:bodyPr>
          <a:lstStyle/>
          <a:p>
            <a:pPr algn="just">
              <a:lnSpc>
                <a:spcPts val="3099"/>
              </a:lnSpc>
            </a:pPr>
            <a:r>
              <a:rPr lang="en-US" sz="2499">
                <a:solidFill>
                  <a:srgbClr val="FFFFFF"/>
                </a:solidFill>
                <a:latin typeface="Calibri (MS)"/>
                <a:ea typeface="Calibri (MS)"/>
                <a:cs typeface="Calibri (MS)"/>
                <a:sym typeface="Calibri (MS)"/>
              </a:rPr>
              <a:t>With more </a:t>
            </a:r>
            <a:r>
              <a:rPr lang="en-US" sz="2499">
                <a:solidFill>
                  <a:srgbClr val="FFFFFF"/>
                </a:solidFill>
                <a:latin typeface="Calibri (MS)"/>
                <a:ea typeface="Calibri (MS)"/>
                <a:cs typeface="Calibri (MS)"/>
                <a:sym typeface="Calibri (MS)"/>
              </a:rPr>
              <a:t>candidates, the chance that the correct codeword survives to the end increases—so full‑block success happens at lower SNR, and the rise is steeper.</a:t>
            </a:r>
          </a:p>
        </p:txBody>
      </p:sp>
      <p:sp>
        <p:nvSpPr>
          <p:cNvPr name="TextBox 18" id="18"/>
          <p:cNvSpPr txBox="true"/>
          <p:nvPr/>
        </p:nvSpPr>
        <p:spPr>
          <a:xfrm rot="0">
            <a:off x="7358232" y="2366460"/>
            <a:ext cx="9495429" cy="1153743"/>
          </a:xfrm>
          <a:prstGeom prst="rect">
            <a:avLst/>
          </a:prstGeom>
        </p:spPr>
        <p:txBody>
          <a:bodyPr anchor="t" rtlCol="false" tIns="0" lIns="0" bIns="0" rIns="0">
            <a:spAutoFit/>
          </a:bodyPr>
          <a:lstStyle/>
          <a:p>
            <a:pPr algn="just">
              <a:lnSpc>
                <a:spcPts val="4339"/>
              </a:lnSpc>
              <a:spcBef>
                <a:spcPct val="0"/>
              </a:spcBef>
            </a:pPr>
            <a:r>
              <a:rPr lang="en-US" b="true" sz="3499">
                <a:solidFill>
                  <a:srgbClr val="FFFFFF"/>
                </a:solidFill>
                <a:latin typeface="Calibri (MS) Bold"/>
                <a:ea typeface="Calibri (MS) Bold"/>
                <a:cs typeface="Calibri (MS) Bold"/>
                <a:sym typeface="Calibri (MS) Bold"/>
              </a:rPr>
              <a:t>BER simulati</a:t>
            </a:r>
            <a:r>
              <a:rPr lang="en-US" b="true" sz="3499">
                <a:solidFill>
                  <a:srgbClr val="FFFFFF"/>
                </a:solidFill>
                <a:latin typeface="Calibri (MS) Bold"/>
                <a:ea typeface="Calibri (MS) Bold"/>
                <a:cs typeface="Calibri (MS) Bold"/>
                <a:sym typeface="Calibri (MS) Bold"/>
              </a:rPr>
              <a:t>on - change</a:t>
            </a:r>
          </a:p>
          <a:p>
            <a:pPr algn="just">
              <a:lnSpc>
                <a:spcPts val="4339"/>
              </a:lnSpc>
              <a:spcBef>
                <a:spcPct val="0"/>
              </a:spcBef>
            </a:pPr>
          </a:p>
        </p:txBody>
      </p:sp>
      <p:sp>
        <p:nvSpPr>
          <p:cNvPr name="TextBox 19" id="19"/>
          <p:cNvSpPr txBox="true"/>
          <p:nvPr/>
        </p:nvSpPr>
        <p:spPr>
          <a:xfrm rot="0">
            <a:off x="7358232" y="6204220"/>
            <a:ext cx="9495429" cy="1153743"/>
          </a:xfrm>
          <a:prstGeom prst="rect">
            <a:avLst/>
          </a:prstGeom>
        </p:spPr>
        <p:txBody>
          <a:bodyPr anchor="t" rtlCol="false" tIns="0" lIns="0" bIns="0" rIns="0">
            <a:spAutoFit/>
          </a:bodyPr>
          <a:lstStyle/>
          <a:p>
            <a:pPr algn="just">
              <a:lnSpc>
                <a:spcPts val="4339"/>
              </a:lnSpc>
              <a:spcBef>
                <a:spcPct val="0"/>
              </a:spcBef>
            </a:pPr>
            <a:r>
              <a:rPr lang="en-US" b="true" sz="3499">
                <a:solidFill>
                  <a:srgbClr val="FFFFFF"/>
                </a:solidFill>
                <a:latin typeface="Calibri (MS) Bold"/>
                <a:ea typeface="Calibri (MS) Bold"/>
                <a:cs typeface="Calibri (MS) Bold"/>
                <a:sym typeface="Calibri (MS) Bold"/>
              </a:rPr>
              <a:t>Probability </a:t>
            </a:r>
            <a:r>
              <a:rPr lang="en-US" b="true" sz="3499">
                <a:solidFill>
                  <a:srgbClr val="FFFFFF"/>
                </a:solidFill>
                <a:latin typeface="Calibri (MS) Bold"/>
                <a:ea typeface="Calibri (MS) Bold"/>
                <a:cs typeface="Calibri (MS) Bold"/>
                <a:sym typeface="Calibri (MS) Bold"/>
              </a:rPr>
              <a:t>of Dec</a:t>
            </a:r>
            <a:r>
              <a:rPr lang="en-US" b="true" sz="3499">
                <a:solidFill>
                  <a:srgbClr val="FFFFFF"/>
                </a:solidFill>
                <a:latin typeface="Calibri (MS) Bold"/>
                <a:ea typeface="Calibri (MS) Bold"/>
                <a:cs typeface="Calibri (MS) Bold"/>
                <a:sym typeface="Calibri (MS) Bold"/>
              </a:rPr>
              <a:t>oding Success - change</a:t>
            </a:r>
          </a:p>
          <a:p>
            <a:pPr algn="just">
              <a:lnSpc>
                <a:spcPts val="4339"/>
              </a:lnSpc>
              <a:spcBef>
                <a:spcPct val="0"/>
              </a:spcBef>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4216224" y="1557954"/>
            <a:ext cx="9443205" cy="7885282"/>
          </a:xfrm>
          <a:custGeom>
            <a:avLst/>
            <a:gdLst/>
            <a:ahLst/>
            <a:cxnLst/>
            <a:rect r="r" b="b" t="t" l="l"/>
            <a:pathLst>
              <a:path h="7885282" w="9443205">
                <a:moveTo>
                  <a:pt x="0" y="0"/>
                </a:moveTo>
                <a:lnTo>
                  <a:pt x="9443205" y="0"/>
                </a:lnTo>
                <a:lnTo>
                  <a:pt x="9443205" y="7885281"/>
                </a:lnTo>
                <a:lnTo>
                  <a:pt x="0" y="7885281"/>
                </a:lnTo>
                <a:lnTo>
                  <a:pt x="0" y="0"/>
                </a:lnTo>
                <a:close/>
              </a:path>
            </a:pathLst>
          </a:custGeom>
          <a:blipFill>
            <a:blip r:embed="rId7"/>
            <a:stretch>
              <a:fillRect l="0" t="0" r="0" b="0"/>
            </a:stretch>
          </a:blipFill>
        </p:spPr>
      </p:sp>
      <p:sp>
        <p:nvSpPr>
          <p:cNvPr name="TextBox 10" id="10"/>
          <p:cNvSpPr txBox="true"/>
          <p:nvPr/>
        </p:nvSpPr>
        <p:spPr>
          <a:xfrm rot="0">
            <a:off x="2974596" y="2766315"/>
            <a:ext cx="12924244" cy="614045"/>
          </a:xfrm>
          <a:prstGeom prst="rect">
            <a:avLst/>
          </a:prstGeom>
        </p:spPr>
        <p:txBody>
          <a:bodyPr anchor="t" rtlCol="false" tIns="0" lIns="0" bIns="0" rIns="0">
            <a:spAutoFit/>
          </a:bodyPr>
          <a:lstStyle/>
          <a:p>
            <a:pPr algn="ctr">
              <a:lnSpc>
                <a:spcPts val="4479"/>
              </a:lnSpc>
            </a:pPr>
          </a:p>
        </p:txBody>
      </p:sp>
      <p:sp>
        <p:nvSpPr>
          <p:cNvPr name="TextBox 11" id="11"/>
          <p:cNvSpPr txBox="true"/>
          <p:nvPr/>
        </p:nvSpPr>
        <p:spPr>
          <a:xfrm rot="0">
            <a:off x="2096442" y="334494"/>
            <a:ext cx="14680551" cy="857885"/>
          </a:xfrm>
          <a:prstGeom prst="rect">
            <a:avLst/>
          </a:prstGeom>
        </p:spPr>
        <p:txBody>
          <a:bodyPr anchor="t" rtlCol="false" tIns="0" lIns="0" bIns="0" rIns="0">
            <a:spAutoFit/>
          </a:bodyPr>
          <a:lstStyle/>
          <a:p>
            <a:pPr algn="ctr">
              <a:lnSpc>
                <a:spcPts val="6819"/>
              </a:lnSpc>
            </a:pPr>
            <a:r>
              <a:rPr lang="en-US" sz="5499">
                <a:solidFill>
                  <a:srgbClr val="FFFFFF"/>
                </a:solidFill>
                <a:latin typeface="Russo One"/>
                <a:ea typeface="Russo One"/>
                <a:cs typeface="Russo One"/>
                <a:sym typeface="Russo One"/>
              </a:rPr>
              <a:t>PERFORMANCE -  with change in rate</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992192" y="4611232"/>
            <a:ext cx="6206435" cy="4647068"/>
          </a:xfrm>
          <a:custGeom>
            <a:avLst/>
            <a:gdLst/>
            <a:ahLst/>
            <a:cxnLst/>
            <a:rect r="r" b="b" t="t" l="l"/>
            <a:pathLst>
              <a:path h="4647068" w="6206435">
                <a:moveTo>
                  <a:pt x="0" y="0"/>
                </a:moveTo>
                <a:lnTo>
                  <a:pt x="6206435" y="0"/>
                </a:lnTo>
                <a:lnTo>
                  <a:pt x="6206435" y="4647068"/>
                </a:lnTo>
                <a:lnTo>
                  <a:pt x="0" y="4647068"/>
                </a:lnTo>
                <a:lnTo>
                  <a:pt x="0" y="0"/>
                </a:lnTo>
                <a:close/>
              </a:path>
            </a:pathLst>
          </a:custGeom>
          <a:blipFill>
            <a:blip r:embed="rId7"/>
            <a:stretch>
              <a:fillRect l="0" t="0" r="0" b="0"/>
            </a:stretch>
          </a:blipFill>
        </p:spPr>
      </p:sp>
      <p:sp>
        <p:nvSpPr>
          <p:cNvPr name="Freeform 10" id="10"/>
          <p:cNvSpPr/>
          <p:nvPr/>
        </p:nvSpPr>
        <p:spPr>
          <a:xfrm flipH="false" flipV="false" rot="0">
            <a:off x="9878456" y="4611232"/>
            <a:ext cx="6213995" cy="4644961"/>
          </a:xfrm>
          <a:custGeom>
            <a:avLst/>
            <a:gdLst/>
            <a:ahLst/>
            <a:cxnLst/>
            <a:rect r="r" b="b" t="t" l="l"/>
            <a:pathLst>
              <a:path h="4644961" w="6213995">
                <a:moveTo>
                  <a:pt x="0" y="0"/>
                </a:moveTo>
                <a:lnTo>
                  <a:pt x="6213995" y="0"/>
                </a:lnTo>
                <a:lnTo>
                  <a:pt x="6213995" y="4644961"/>
                </a:lnTo>
                <a:lnTo>
                  <a:pt x="0" y="4644961"/>
                </a:lnTo>
                <a:lnTo>
                  <a:pt x="0" y="0"/>
                </a:lnTo>
                <a:close/>
              </a:path>
            </a:pathLst>
          </a:custGeom>
          <a:blipFill>
            <a:blip r:embed="rId8"/>
            <a:stretch>
              <a:fillRect l="0" t="0" r="0" b="0"/>
            </a:stretch>
          </a:blipFill>
        </p:spPr>
      </p:sp>
      <p:grpSp>
        <p:nvGrpSpPr>
          <p:cNvPr name="Group 11" id="11"/>
          <p:cNvGrpSpPr/>
          <p:nvPr/>
        </p:nvGrpSpPr>
        <p:grpSpPr>
          <a:xfrm rot="0">
            <a:off x="3946310" y="959119"/>
            <a:ext cx="11036976" cy="3127273"/>
            <a:chOff x="0" y="0"/>
            <a:chExt cx="14715967" cy="4169697"/>
          </a:xfrm>
        </p:grpSpPr>
        <p:sp>
          <p:nvSpPr>
            <p:cNvPr name="TextBox 12" id="12"/>
            <p:cNvSpPr txBox="true"/>
            <p:nvPr/>
          </p:nvSpPr>
          <p:spPr>
            <a:xfrm rot="0">
              <a:off x="0" y="-28575"/>
              <a:ext cx="14715967"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PERFORMANCE for SC</a:t>
              </a:r>
            </a:p>
            <a:p>
              <a:pPr algn="ctr">
                <a:lnSpc>
                  <a:spcPts val="8928"/>
                </a:lnSpc>
              </a:pPr>
            </a:p>
          </p:txBody>
        </p:sp>
        <p:sp>
          <p:nvSpPr>
            <p:cNvPr name="TextBox 13" id="13"/>
            <p:cNvSpPr txBox="true"/>
            <p:nvPr/>
          </p:nvSpPr>
          <p:spPr>
            <a:xfrm rot="0">
              <a:off x="0" y="3395420"/>
              <a:ext cx="14715967" cy="774277"/>
            </a:xfrm>
            <a:prstGeom prst="rect">
              <a:avLst/>
            </a:prstGeom>
          </p:spPr>
          <p:txBody>
            <a:bodyPr anchor="t" rtlCol="false" tIns="0" lIns="0" bIns="0" rIns="0">
              <a:spAutoFit/>
            </a:bodyPr>
            <a:lstStyle/>
            <a:p>
              <a:pPr algn="ctr">
                <a:lnSpc>
                  <a:spcPts val="4479"/>
                </a:lnSpc>
              </a:pPr>
            </a:p>
          </p:txBody>
        </p:sp>
      </p:grpSp>
      <p:sp>
        <p:nvSpPr>
          <p:cNvPr name="TextBox 14" id="14"/>
          <p:cNvSpPr txBox="true"/>
          <p:nvPr/>
        </p:nvSpPr>
        <p:spPr>
          <a:xfrm rot="0">
            <a:off x="2609580" y="2437030"/>
            <a:ext cx="6468524" cy="2239542"/>
          </a:xfrm>
          <a:prstGeom prst="rect">
            <a:avLst/>
          </a:prstGeom>
        </p:spPr>
        <p:txBody>
          <a:bodyPr anchor="t" rtlCol="false" tIns="0" lIns="0" bIns="0" rIns="0">
            <a:spAutoFit/>
          </a:bodyPr>
          <a:lstStyle/>
          <a:p>
            <a:pPr algn="just">
              <a:lnSpc>
                <a:spcPts val="4339"/>
              </a:lnSpc>
            </a:pPr>
            <a:r>
              <a:rPr lang="en-US" sz="3499" b="true">
                <a:solidFill>
                  <a:srgbClr val="FFFFFF"/>
                </a:solidFill>
                <a:latin typeface="Calibri (MS) Bold"/>
                <a:ea typeface="Calibri (MS) Bold"/>
                <a:cs typeface="Calibri (MS) Bold"/>
                <a:sym typeface="Calibri (MS) Bold"/>
              </a:rPr>
              <a:t>N = 1024</a:t>
            </a:r>
          </a:p>
          <a:p>
            <a:pPr algn="just">
              <a:lnSpc>
                <a:spcPts val="4339"/>
              </a:lnSpc>
            </a:pPr>
            <a:r>
              <a:rPr lang="en-US" sz="3499" b="true">
                <a:solidFill>
                  <a:srgbClr val="FFFFFF"/>
                </a:solidFill>
                <a:latin typeface="Calibri (MS) Bold"/>
                <a:ea typeface="Calibri (MS) Bold"/>
                <a:cs typeface="Calibri (MS) Bold"/>
                <a:sym typeface="Calibri (MS) Bold"/>
              </a:rPr>
              <a:t>K = 512</a:t>
            </a:r>
          </a:p>
          <a:p>
            <a:pPr algn="just">
              <a:lnSpc>
                <a:spcPts val="4339"/>
              </a:lnSpc>
              <a:spcBef>
                <a:spcPct val="0"/>
              </a:spcBef>
            </a:pPr>
            <a:r>
              <a:rPr lang="en-US" b="true" sz="3499">
                <a:solidFill>
                  <a:srgbClr val="FFFFFF"/>
                </a:solidFill>
                <a:latin typeface="Calibri (MS) Bold"/>
                <a:ea typeface="Calibri (MS) Bold"/>
                <a:cs typeface="Calibri (MS) Bold"/>
                <a:sym typeface="Calibri (MS) Bold"/>
              </a:rPr>
              <a:t>(</a:t>
            </a:r>
            <a:r>
              <a:rPr lang="en-US" b="true" sz="3499">
                <a:solidFill>
                  <a:srgbClr val="FFFFFF"/>
                </a:solidFill>
                <a:latin typeface="Calibri (MS) Bold"/>
                <a:ea typeface="Calibri (MS) Bold"/>
                <a:cs typeface="Calibri (MS) Bold"/>
                <a:sym typeface="Calibri (MS) Bold"/>
              </a:rPr>
              <a:t>SEMILOGY</a:t>
            </a:r>
            <a:r>
              <a:rPr lang="en-US" b="true" sz="3499">
                <a:solidFill>
                  <a:srgbClr val="FFFFFF"/>
                </a:solidFill>
                <a:latin typeface="Calibri (MS) Bold"/>
                <a:ea typeface="Calibri (MS) Bold"/>
                <a:cs typeface="Calibri (MS) Bold"/>
                <a:sym typeface="Calibri (MS) Bold"/>
              </a:rPr>
              <a:t> PLOT FOR Nsim=10000)</a:t>
            </a:r>
          </a:p>
          <a:p>
            <a:pPr algn="just">
              <a:lnSpc>
                <a:spcPts val="4339"/>
              </a:lnSpc>
              <a:spcBef>
                <a:spcPct val="0"/>
              </a:spcBef>
            </a:pPr>
          </a:p>
        </p:txBody>
      </p:sp>
      <p:sp>
        <p:nvSpPr>
          <p:cNvPr name="TextBox 15" id="15"/>
          <p:cNvSpPr txBox="true"/>
          <p:nvPr/>
        </p:nvSpPr>
        <p:spPr>
          <a:xfrm rot="0">
            <a:off x="3485583" y="9362684"/>
            <a:ext cx="2481677" cy="1153743"/>
          </a:xfrm>
          <a:prstGeom prst="rect">
            <a:avLst/>
          </a:prstGeom>
        </p:spPr>
        <p:txBody>
          <a:bodyPr anchor="t" rtlCol="false" tIns="0" lIns="0" bIns="0" rIns="0">
            <a:spAutoFit/>
          </a:bodyPr>
          <a:lstStyle/>
          <a:p>
            <a:pPr algn="just">
              <a:lnSpc>
                <a:spcPts val="4339"/>
              </a:lnSpc>
              <a:spcBef>
                <a:spcPct val="0"/>
              </a:spcBef>
            </a:pPr>
            <a:r>
              <a:rPr lang="en-US" b="true" sz="3499">
                <a:solidFill>
                  <a:srgbClr val="FFFFFF"/>
                </a:solidFill>
                <a:latin typeface="Calibri (MS) Bold"/>
                <a:ea typeface="Calibri (MS) Bold"/>
                <a:cs typeface="Calibri (MS) Bold"/>
                <a:sym typeface="Calibri (MS) Bold"/>
              </a:rPr>
              <a:t>BER</a:t>
            </a:r>
            <a:r>
              <a:rPr lang="en-US" b="true" sz="3499">
                <a:solidFill>
                  <a:srgbClr val="FFFFFF"/>
                </a:solidFill>
                <a:latin typeface="Calibri (MS) Bold"/>
                <a:ea typeface="Calibri (MS) Bold"/>
                <a:cs typeface="Calibri (MS) Bold"/>
                <a:sym typeface="Calibri (MS) Bold"/>
              </a:rPr>
              <a:t> vs </a:t>
            </a:r>
            <a:r>
              <a:rPr lang="en-US" b="true" sz="3499">
                <a:solidFill>
                  <a:srgbClr val="FFFFFF"/>
                </a:solidFill>
                <a:latin typeface="Calibri (MS) Bold"/>
                <a:ea typeface="Calibri (MS) Bold"/>
                <a:cs typeface="Calibri (MS) Bold"/>
                <a:sym typeface="Calibri (MS) Bold"/>
              </a:rPr>
              <a:t>Eb/</a:t>
            </a:r>
            <a:r>
              <a:rPr lang="en-US" b="true" sz="3499">
                <a:solidFill>
                  <a:srgbClr val="FFFFFF"/>
                </a:solidFill>
                <a:latin typeface="Calibri (MS) Bold"/>
                <a:ea typeface="Calibri (MS) Bold"/>
                <a:cs typeface="Calibri (MS) Bold"/>
                <a:sym typeface="Calibri (MS) Bold"/>
              </a:rPr>
              <a:t>No</a:t>
            </a:r>
          </a:p>
          <a:p>
            <a:pPr algn="just">
              <a:lnSpc>
                <a:spcPts val="4339"/>
              </a:lnSpc>
              <a:spcBef>
                <a:spcPct val="0"/>
              </a:spcBef>
            </a:pPr>
          </a:p>
        </p:txBody>
      </p:sp>
      <p:sp>
        <p:nvSpPr>
          <p:cNvPr name="TextBox 16" id="16"/>
          <p:cNvSpPr txBox="true"/>
          <p:nvPr/>
        </p:nvSpPr>
        <p:spPr>
          <a:xfrm rot="0">
            <a:off x="9723314" y="9362684"/>
            <a:ext cx="9495429" cy="1153743"/>
          </a:xfrm>
          <a:prstGeom prst="rect">
            <a:avLst/>
          </a:prstGeom>
        </p:spPr>
        <p:txBody>
          <a:bodyPr anchor="t" rtlCol="false" tIns="0" lIns="0" bIns="0" rIns="0">
            <a:spAutoFit/>
          </a:bodyPr>
          <a:lstStyle/>
          <a:p>
            <a:pPr algn="just">
              <a:lnSpc>
                <a:spcPts val="4339"/>
              </a:lnSpc>
              <a:spcBef>
                <a:spcPct val="0"/>
              </a:spcBef>
            </a:pPr>
            <a:r>
              <a:rPr lang="en-US" b="true" sz="3499">
                <a:solidFill>
                  <a:srgbClr val="FFFFFF"/>
                </a:solidFill>
                <a:latin typeface="Calibri (MS) Bold"/>
                <a:ea typeface="Calibri (MS) Bold"/>
                <a:cs typeface="Calibri (MS) Bold"/>
                <a:sym typeface="Calibri (MS) Bold"/>
              </a:rPr>
              <a:t>Probability </a:t>
            </a:r>
            <a:r>
              <a:rPr lang="en-US" b="true" sz="3499">
                <a:solidFill>
                  <a:srgbClr val="FFFFFF"/>
                </a:solidFill>
                <a:latin typeface="Calibri (MS) Bold"/>
                <a:ea typeface="Calibri (MS) Bold"/>
                <a:cs typeface="Calibri (MS) Bold"/>
                <a:sym typeface="Calibri (MS) Bold"/>
              </a:rPr>
              <a:t>of Dec</a:t>
            </a:r>
            <a:r>
              <a:rPr lang="en-US" b="true" sz="3499">
                <a:solidFill>
                  <a:srgbClr val="FFFFFF"/>
                </a:solidFill>
                <a:latin typeface="Calibri (MS) Bold"/>
                <a:ea typeface="Calibri (MS) Bold"/>
                <a:cs typeface="Calibri (MS) Bold"/>
                <a:sym typeface="Calibri (MS) Bold"/>
              </a:rPr>
              <a:t>oding Success</a:t>
            </a:r>
          </a:p>
          <a:p>
            <a:pPr algn="just">
              <a:lnSpc>
                <a:spcPts val="4339"/>
              </a:lnSpc>
              <a:spcBef>
                <a:spcPct val="0"/>
              </a:spcBef>
            </a:pP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1905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0083136" y="3016303"/>
            <a:ext cx="7391124" cy="5634817"/>
          </a:xfrm>
          <a:custGeom>
            <a:avLst/>
            <a:gdLst/>
            <a:ahLst/>
            <a:cxnLst/>
            <a:rect r="r" b="b" t="t" l="l"/>
            <a:pathLst>
              <a:path h="5634817" w="7391124">
                <a:moveTo>
                  <a:pt x="0" y="0"/>
                </a:moveTo>
                <a:lnTo>
                  <a:pt x="7391124" y="0"/>
                </a:lnTo>
                <a:lnTo>
                  <a:pt x="7391124" y="5634817"/>
                </a:lnTo>
                <a:lnTo>
                  <a:pt x="0" y="5634817"/>
                </a:lnTo>
                <a:lnTo>
                  <a:pt x="0" y="0"/>
                </a:lnTo>
                <a:close/>
              </a:path>
            </a:pathLst>
          </a:custGeom>
          <a:blipFill>
            <a:blip r:embed="rId7"/>
            <a:stretch>
              <a:fillRect l="-1559" t="-7466" r="-57892" b="-1009"/>
            </a:stretch>
          </a:blipFill>
        </p:spPr>
      </p:sp>
      <p:grpSp>
        <p:nvGrpSpPr>
          <p:cNvPr name="Group 10" id="10"/>
          <p:cNvGrpSpPr/>
          <p:nvPr/>
        </p:nvGrpSpPr>
        <p:grpSpPr>
          <a:xfrm rot="0">
            <a:off x="2974596" y="843765"/>
            <a:ext cx="12338808" cy="2536596"/>
            <a:chOff x="0" y="0"/>
            <a:chExt cx="16451745" cy="3382128"/>
          </a:xfrm>
        </p:grpSpPr>
        <p:sp>
          <p:nvSpPr>
            <p:cNvPr name="TextBox 11" id="11"/>
            <p:cNvSpPr txBox="true"/>
            <p:nvPr/>
          </p:nvSpPr>
          <p:spPr>
            <a:xfrm rot="0">
              <a:off x="0" y="-28575"/>
              <a:ext cx="16451745" cy="2214838"/>
            </a:xfrm>
            <a:prstGeom prst="rect">
              <a:avLst/>
            </a:prstGeom>
          </p:spPr>
          <p:txBody>
            <a:bodyPr anchor="t" rtlCol="false" tIns="0" lIns="0" bIns="0" rIns="0">
              <a:spAutoFit/>
            </a:bodyPr>
            <a:lstStyle/>
            <a:p>
              <a:pPr algn="ctr">
                <a:lnSpc>
                  <a:spcPts val="6819"/>
                </a:lnSpc>
              </a:pPr>
              <a:r>
                <a:rPr lang="en-US" sz="5499">
                  <a:solidFill>
                    <a:srgbClr val="FFFFFF"/>
                  </a:solidFill>
                  <a:latin typeface="Russo One"/>
                  <a:ea typeface="Russo One"/>
                  <a:cs typeface="Russo One"/>
                  <a:sym typeface="Russo One"/>
                </a:rPr>
                <a:t>PERFORMANCE </a:t>
              </a:r>
            </a:p>
            <a:p>
              <a:pPr algn="ctr">
                <a:lnSpc>
                  <a:spcPts val="6447"/>
                </a:lnSpc>
              </a:pPr>
              <a:r>
                <a:rPr lang="en-US" sz="5199">
                  <a:solidFill>
                    <a:srgbClr val="FFFFFF"/>
                  </a:solidFill>
                  <a:latin typeface="Russo One"/>
                  <a:ea typeface="Russo One"/>
                  <a:cs typeface="Russo One"/>
                  <a:sym typeface="Russo One"/>
                </a:rPr>
                <a:t>SC Vs SCL</a:t>
              </a:r>
            </a:p>
          </p:txBody>
        </p:sp>
        <p:sp>
          <p:nvSpPr>
            <p:cNvPr name="TextBox 12" id="12"/>
            <p:cNvSpPr txBox="true"/>
            <p:nvPr/>
          </p:nvSpPr>
          <p:spPr>
            <a:xfrm rot="0">
              <a:off x="0" y="2607851"/>
              <a:ext cx="16451745" cy="774277"/>
            </a:xfrm>
            <a:prstGeom prst="rect">
              <a:avLst/>
            </a:prstGeom>
          </p:spPr>
          <p:txBody>
            <a:bodyPr anchor="t" rtlCol="false" tIns="0" lIns="0" bIns="0" rIns="0">
              <a:spAutoFit/>
            </a:bodyPr>
            <a:lstStyle/>
            <a:p>
              <a:pPr algn="ctr">
                <a:lnSpc>
                  <a:spcPts val="4479"/>
                </a:lnSpc>
              </a:pPr>
            </a:p>
          </p:txBody>
        </p:sp>
      </p:grpSp>
      <p:sp>
        <p:nvSpPr>
          <p:cNvPr name="TextBox 13" id="13"/>
          <p:cNvSpPr txBox="true"/>
          <p:nvPr/>
        </p:nvSpPr>
        <p:spPr>
          <a:xfrm rot="0">
            <a:off x="727344" y="2622992"/>
            <a:ext cx="8416656" cy="6691109"/>
          </a:xfrm>
          <a:prstGeom prst="rect">
            <a:avLst/>
          </a:prstGeom>
        </p:spPr>
        <p:txBody>
          <a:bodyPr anchor="t" rtlCol="false" tIns="0" lIns="0" bIns="0" rIns="0">
            <a:spAutoFit/>
          </a:bodyPr>
          <a:lstStyle/>
          <a:p>
            <a:pPr algn="just">
              <a:lnSpc>
                <a:spcPts val="3858"/>
              </a:lnSpc>
            </a:pPr>
            <a:r>
              <a:rPr lang="en-US" sz="3111" b="true">
                <a:solidFill>
                  <a:srgbClr val="FFFFFF"/>
                </a:solidFill>
                <a:latin typeface="Calibri (MS) Bold"/>
                <a:ea typeface="Calibri (MS) Bold"/>
                <a:cs typeface="Calibri (MS) Bold"/>
                <a:sym typeface="Calibri (MS) Bold"/>
              </a:rPr>
              <a:t>Curve Shape</a:t>
            </a:r>
          </a:p>
          <a:p>
            <a:pPr algn="just">
              <a:lnSpc>
                <a:spcPts val="3114"/>
              </a:lnSpc>
            </a:pPr>
            <a:r>
              <a:rPr lang="en-US" sz="2511">
                <a:solidFill>
                  <a:srgbClr val="FFFFFF"/>
                </a:solidFill>
                <a:latin typeface="Calibri (MS)"/>
                <a:ea typeface="Calibri (MS)"/>
                <a:cs typeface="Calibri (MS)"/>
                <a:sym typeface="Calibri (MS)"/>
              </a:rPr>
              <a:t>SCL decoder achieves higher success probability at lower Eb/N₀, meaning it performs better under noise.</a:t>
            </a:r>
          </a:p>
          <a:p>
            <a:pPr algn="just">
              <a:lnSpc>
                <a:spcPts val="3114"/>
              </a:lnSpc>
            </a:pPr>
          </a:p>
          <a:p>
            <a:pPr algn="just">
              <a:lnSpc>
                <a:spcPts val="3858"/>
              </a:lnSpc>
            </a:pPr>
            <a:r>
              <a:rPr lang="en-US" sz="3111" b="true">
                <a:solidFill>
                  <a:srgbClr val="FFFFFF"/>
                </a:solidFill>
                <a:latin typeface="Calibri (MS) Bold"/>
                <a:ea typeface="Calibri (MS) Bold"/>
                <a:cs typeface="Calibri (MS) Bold"/>
                <a:sym typeface="Calibri (MS) Bold"/>
              </a:rPr>
              <a:t>Low Eb/N₀ Region</a:t>
            </a:r>
          </a:p>
          <a:p>
            <a:pPr algn="just">
              <a:lnSpc>
                <a:spcPts val="3114"/>
              </a:lnSpc>
            </a:pPr>
            <a:r>
              <a:rPr lang="en-US" sz="2511">
                <a:solidFill>
                  <a:srgbClr val="FFFFFF"/>
                </a:solidFill>
                <a:latin typeface="Calibri (MS)"/>
                <a:ea typeface="Calibri (MS)"/>
                <a:cs typeface="Calibri (MS)"/>
                <a:sym typeface="Calibri (MS)"/>
              </a:rPr>
              <a:t>SCL already performs far better at low SNR due to its list-based path selection, allowing more accurate decoding.</a:t>
            </a:r>
          </a:p>
          <a:p>
            <a:pPr algn="just">
              <a:lnSpc>
                <a:spcPts val="3114"/>
              </a:lnSpc>
            </a:pPr>
          </a:p>
          <a:p>
            <a:pPr algn="just">
              <a:lnSpc>
                <a:spcPts val="3858"/>
              </a:lnSpc>
            </a:pPr>
            <a:r>
              <a:rPr lang="en-US" sz="3111" b="true">
                <a:solidFill>
                  <a:srgbClr val="FFFFFF"/>
                </a:solidFill>
                <a:latin typeface="Calibri (MS) Bold"/>
                <a:ea typeface="Calibri (MS) Bold"/>
                <a:cs typeface="Calibri (MS) Bold"/>
                <a:sym typeface="Calibri (MS) Bold"/>
              </a:rPr>
              <a:t>High Eb/N₀ Region</a:t>
            </a:r>
          </a:p>
          <a:p>
            <a:pPr algn="just">
              <a:lnSpc>
                <a:spcPts val="3114"/>
              </a:lnSpc>
            </a:pPr>
            <a:r>
              <a:rPr lang="en-US" sz="2511">
                <a:solidFill>
                  <a:srgbClr val="FFFFFF"/>
                </a:solidFill>
                <a:latin typeface="Calibri (MS)"/>
                <a:ea typeface="Calibri (MS)"/>
                <a:cs typeface="Calibri (MS)"/>
                <a:sym typeface="Calibri (MS)"/>
              </a:rPr>
              <a:t>Both perform well here, but SCL reaches near-perfect decoding earlier.</a:t>
            </a:r>
          </a:p>
          <a:p>
            <a:pPr algn="just">
              <a:lnSpc>
                <a:spcPts val="3114"/>
              </a:lnSpc>
            </a:pPr>
          </a:p>
          <a:p>
            <a:pPr algn="just">
              <a:lnSpc>
                <a:spcPts val="3858"/>
              </a:lnSpc>
            </a:pPr>
            <a:r>
              <a:rPr lang="en-US" sz="3111" b="true">
                <a:solidFill>
                  <a:srgbClr val="FFFFFF"/>
                </a:solidFill>
                <a:latin typeface="Calibri (MS) Bold"/>
                <a:ea typeface="Calibri (MS) Bold"/>
                <a:cs typeface="Calibri (MS) Bold"/>
                <a:sym typeface="Calibri (MS) Bold"/>
              </a:rPr>
              <a:t>Threshold SNR</a:t>
            </a:r>
          </a:p>
          <a:p>
            <a:pPr algn="just">
              <a:lnSpc>
                <a:spcPts val="3114"/>
              </a:lnSpc>
            </a:pPr>
            <a:r>
              <a:rPr lang="en-US" sz="2511">
                <a:solidFill>
                  <a:srgbClr val="FFFFFF"/>
                </a:solidFill>
                <a:latin typeface="Calibri (MS)"/>
                <a:ea typeface="Calibri (MS)"/>
                <a:cs typeface="Calibri (MS)"/>
                <a:sym typeface="Calibri (MS)"/>
              </a:rPr>
              <a:t>SCL achieves high reliability at much lower SNR, clearly more efficient.</a:t>
            </a:r>
          </a:p>
          <a:p>
            <a:pPr algn="just">
              <a:lnSpc>
                <a:spcPts val="3114"/>
              </a:lnSpc>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10123586" y="5516529"/>
            <a:ext cx="7573828" cy="2565634"/>
          </a:xfrm>
          <a:custGeom>
            <a:avLst/>
            <a:gdLst/>
            <a:ahLst/>
            <a:cxnLst/>
            <a:rect r="r" b="b" t="t" l="l"/>
            <a:pathLst>
              <a:path h="2565634" w="7573828">
                <a:moveTo>
                  <a:pt x="0" y="0"/>
                </a:moveTo>
                <a:lnTo>
                  <a:pt x="7573828" y="0"/>
                </a:lnTo>
                <a:lnTo>
                  <a:pt x="7573828" y="2565634"/>
                </a:lnTo>
                <a:lnTo>
                  <a:pt x="0" y="2565634"/>
                </a:lnTo>
                <a:lnTo>
                  <a:pt x="0" y="0"/>
                </a:lnTo>
                <a:close/>
              </a:path>
            </a:pathLst>
          </a:custGeom>
          <a:blipFill>
            <a:blip r:embed="rId7"/>
            <a:stretch>
              <a:fillRect l="0" t="0" r="0" b="0"/>
            </a:stretch>
          </a:blipFill>
        </p:spPr>
      </p:sp>
      <p:sp>
        <p:nvSpPr>
          <p:cNvPr name="Freeform 10" id="10"/>
          <p:cNvSpPr/>
          <p:nvPr/>
        </p:nvSpPr>
        <p:spPr>
          <a:xfrm flipH="false" flipV="false" rot="0">
            <a:off x="1266566" y="3638502"/>
            <a:ext cx="8052422" cy="6025496"/>
          </a:xfrm>
          <a:custGeom>
            <a:avLst/>
            <a:gdLst/>
            <a:ahLst/>
            <a:cxnLst/>
            <a:rect r="r" b="b" t="t" l="l"/>
            <a:pathLst>
              <a:path h="6025496" w="8052422">
                <a:moveTo>
                  <a:pt x="0" y="0"/>
                </a:moveTo>
                <a:lnTo>
                  <a:pt x="8052422" y="0"/>
                </a:lnTo>
                <a:lnTo>
                  <a:pt x="8052422" y="6025496"/>
                </a:lnTo>
                <a:lnTo>
                  <a:pt x="0" y="6025496"/>
                </a:lnTo>
                <a:lnTo>
                  <a:pt x="0" y="0"/>
                </a:lnTo>
                <a:close/>
              </a:path>
            </a:pathLst>
          </a:custGeom>
          <a:blipFill>
            <a:blip r:embed="rId8"/>
            <a:stretch>
              <a:fillRect l="0" t="0" r="0" b="0"/>
            </a:stretch>
          </a:blipFill>
        </p:spPr>
      </p:sp>
      <p:grpSp>
        <p:nvGrpSpPr>
          <p:cNvPr name="Group 11" id="11"/>
          <p:cNvGrpSpPr/>
          <p:nvPr/>
        </p:nvGrpSpPr>
        <p:grpSpPr>
          <a:xfrm rot="0">
            <a:off x="1992192" y="185150"/>
            <a:ext cx="14046329" cy="4203471"/>
            <a:chOff x="0" y="0"/>
            <a:chExt cx="18728438" cy="5604628"/>
          </a:xfrm>
        </p:grpSpPr>
        <p:sp>
          <p:nvSpPr>
            <p:cNvPr name="TextBox 12" id="12"/>
            <p:cNvSpPr txBox="true"/>
            <p:nvPr/>
          </p:nvSpPr>
          <p:spPr>
            <a:xfrm rot="0">
              <a:off x="0" y="-28575"/>
              <a:ext cx="18728438" cy="4437338"/>
            </a:xfrm>
            <a:prstGeom prst="rect">
              <a:avLst/>
            </a:prstGeom>
          </p:spPr>
          <p:txBody>
            <a:bodyPr anchor="t" rtlCol="false" tIns="0" lIns="0" bIns="0" rIns="0">
              <a:spAutoFit/>
            </a:bodyPr>
            <a:lstStyle/>
            <a:p>
              <a:pPr algn="ctr">
                <a:lnSpc>
                  <a:spcPts val="6819"/>
                </a:lnSpc>
              </a:pPr>
              <a:r>
                <a:rPr lang="en-US" sz="5499">
                  <a:solidFill>
                    <a:srgbClr val="FFFFFF"/>
                  </a:solidFill>
                  <a:latin typeface="Russo One"/>
                  <a:ea typeface="Russo One"/>
                  <a:cs typeface="Russo One"/>
                  <a:sym typeface="Russo One"/>
                </a:rPr>
                <a:t>PERFORMANCE - Reference result</a:t>
              </a:r>
            </a:p>
            <a:p>
              <a:pPr algn="ctr">
                <a:lnSpc>
                  <a:spcPts val="6819"/>
                </a:lnSpc>
              </a:pPr>
              <a:r>
                <a:rPr lang="en-US" sz="5499">
                  <a:solidFill>
                    <a:srgbClr val="FFFFFF"/>
                  </a:solidFill>
                  <a:latin typeface="Russo One"/>
                  <a:ea typeface="Russo One"/>
                  <a:cs typeface="Russo One"/>
                  <a:sym typeface="Russo One"/>
                </a:rPr>
                <a:t>comparison with</a:t>
              </a:r>
            </a:p>
            <a:p>
              <a:pPr algn="ctr">
                <a:lnSpc>
                  <a:spcPts val="6447"/>
                </a:lnSpc>
              </a:pPr>
              <a:r>
                <a:rPr lang="en-US" sz="5199">
                  <a:solidFill>
                    <a:srgbClr val="FFFFFF"/>
                  </a:solidFill>
                  <a:latin typeface="Russo One"/>
                  <a:ea typeface="Russo One"/>
                  <a:cs typeface="Russo One"/>
                  <a:sym typeface="Russo One"/>
                </a:rPr>
                <a:t>Normal Aproximation &amp;</a:t>
              </a:r>
            </a:p>
            <a:p>
              <a:pPr algn="ctr">
                <a:lnSpc>
                  <a:spcPts val="6447"/>
                </a:lnSpc>
              </a:pPr>
              <a:r>
                <a:rPr lang="en-US" sz="5199">
                  <a:solidFill>
                    <a:srgbClr val="FFFFFF"/>
                  </a:solidFill>
                  <a:latin typeface="Russo One"/>
                  <a:ea typeface="Russo One"/>
                  <a:cs typeface="Russo One"/>
                  <a:sym typeface="Russo One"/>
                </a:rPr>
                <a:t>Shannon Limit</a:t>
              </a:r>
            </a:p>
          </p:txBody>
        </p:sp>
        <p:sp>
          <p:nvSpPr>
            <p:cNvPr name="TextBox 13" id="13"/>
            <p:cNvSpPr txBox="true"/>
            <p:nvPr/>
          </p:nvSpPr>
          <p:spPr>
            <a:xfrm rot="0">
              <a:off x="0" y="4830351"/>
              <a:ext cx="18728438" cy="774277"/>
            </a:xfrm>
            <a:prstGeom prst="rect">
              <a:avLst/>
            </a:prstGeom>
          </p:spPr>
          <p:txBody>
            <a:bodyPr anchor="t" rtlCol="false" tIns="0" lIns="0" bIns="0" rIns="0">
              <a:spAutoFit/>
            </a:bodyPr>
            <a:lstStyle/>
            <a:p>
              <a:pPr algn="ctr">
                <a:lnSpc>
                  <a:spcPts val="4479"/>
                </a:lnSpc>
              </a:pPr>
            </a:p>
          </p:txBody>
        </p:sp>
      </p:grpSp>
      <p:sp>
        <p:nvSpPr>
          <p:cNvPr name="TextBox 14" id="14"/>
          <p:cNvSpPr txBox="true"/>
          <p:nvPr/>
        </p:nvSpPr>
        <p:spPr>
          <a:xfrm rot="0">
            <a:off x="10123586" y="5081554"/>
            <a:ext cx="8416656" cy="434962"/>
          </a:xfrm>
          <a:prstGeom prst="rect">
            <a:avLst/>
          </a:prstGeom>
        </p:spPr>
        <p:txBody>
          <a:bodyPr anchor="t" rtlCol="false" tIns="0" lIns="0" bIns="0" rIns="0">
            <a:spAutoFit/>
          </a:bodyPr>
          <a:lstStyle/>
          <a:p>
            <a:pPr algn="just">
              <a:lnSpc>
                <a:spcPts val="3099"/>
              </a:lnSpc>
            </a:pPr>
            <a:r>
              <a:rPr lang="en-US" sz="2499" b="true">
                <a:solidFill>
                  <a:srgbClr val="FFFFFF"/>
                </a:solidFill>
                <a:latin typeface="Calibri (MS) Bold"/>
                <a:ea typeface="Calibri (MS) Bold"/>
                <a:cs typeface="Calibri (MS) Bold"/>
                <a:sym typeface="Calibri (MS) Bold"/>
              </a:rPr>
              <a:t>By implimantation of formulas given</a:t>
            </a:r>
          </a:p>
        </p:txBody>
      </p:sp>
      <p:sp>
        <p:nvSpPr>
          <p:cNvPr name="Freeform 15" id="15"/>
          <p:cNvSpPr/>
          <p:nvPr/>
        </p:nvSpPr>
        <p:spPr>
          <a:xfrm flipH="false" flipV="false" rot="0">
            <a:off x="7349557" y="4801395"/>
            <a:ext cx="732123" cy="184935"/>
          </a:xfrm>
          <a:custGeom>
            <a:avLst/>
            <a:gdLst/>
            <a:ahLst/>
            <a:cxnLst/>
            <a:rect r="r" b="b" t="t" l="l"/>
            <a:pathLst>
              <a:path h="184935" w="732123">
                <a:moveTo>
                  <a:pt x="0" y="0"/>
                </a:moveTo>
                <a:lnTo>
                  <a:pt x="732124" y="0"/>
                </a:lnTo>
                <a:lnTo>
                  <a:pt x="732124" y="184935"/>
                </a:lnTo>
                <a:lnTo>
                  <a:pt x="0" y="184935"/>
                </a:lnTo>
                <a:lnTo>
                  <a:pt x="0" y="0"/>
                </a:lnTo>
                <a:close/>
              </a:path>
            </a:pathLst>
          </a:custGeom>
          <a:blipFill>
            <a:blip r:embed="rId9"/>
            <a:stretch>
              <a:fillRect l="0" t="0" r="0" b="-6039"/>
            </a:stretch>
          </a:blipFill>
        </p:spPr>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2974596" y="843765"/>
            <a:ext cx="12338808" cy="2667914"/>
            <a:chOff x="0" y="0"/>
            <a:chExt cx="16451745" cy="3557219"/>
          </a:xfrm>
        </p:grpSpPr>
        <p:sp>
          <p:nvSpPr>
            <p:cNvPr name="TextBox 10" id="10"/>
            <p:cNvSpPr txBox="true"/>
            <p:nvPr/>
          </p:nvSpPr>
          <p:spPr>
            <a:xfrm rot="0">
              <a:off x="0" y="-28575"/>
              <a:ext cx="16451745" cy="2389929"/>
            </a:xfrm>
            <a:prstGeom prst="rect">
              <a:avLst/>
            </a:prstGeom>
          </p:spPr>
          <p:txBody>
            <a:bodyPr anchor="t" rtlCol="false" tIns="0" lIns="0" bIns="0" rIns="0">
              <a:spAutoFit/>
            </a:bodyPr>
            <a:lstStyle/>
            <a:p>
              <a:pPr algn="ctr">
                <a:lnSpc>
                  <a:spcPts val="7315"/>
                </a:lnSpc>
              </a:pPr>
              <a:r>
                <a:rPr lang="en-US" sz="5899">
                  <a:solidFill>
                    <a:srgbClr val="FFFFFF"/>
                  </a:solidFill>
                  <a:latin typeface="Russo One"/>
                  <a:ea typeface="Russo One"/>
                  <a:cs typeface="Russo One"/>
                  <a:sym typeface="Russo One"/>
                </a:rPr>
                <a:t>Bibliography</a:t>
              </a:r>
            </a:p>
            <a:p>
              <a:pPr algn="ctr">
                <a:lnSpc>
                  <a:spcPts val="6943"/>
                </a:lnSpc>
              </a:pPr>
            </a:p>
          </p:txBody>
        </p:sp>
        <p:sp>
          <p:nvSpPr>
            <p:cNvPr name="TextBox 11" id="11"/>
            <p:cNvSpPr txBox="true"/>
            <p:nvPr/>
          </p:nvSpPr>
          <p:spPr>
            <a:xfrm rot="0">
              <a:off x="0" y="2782942"/>
              <a:ext cx="16451745" cy="774277"/>
            </a:xfrm>
            <a:prstGeom prst="rect">
              <a:avLst/>
            </a:prstGeom>
          </p:spPr>
          <p:txBody>
            <a:bodyPr anchor="t" rtlCol="false" tIns="0" lIns="0" bIns="0" rIns="0">
              <a:spAutoFit/>
            </a:bodyPr>
            <a:lstStyle/>
            <a:p>
              <a:pPr algn="ctr">
                <a:lnSpc>
                  <a:spcPts val="4479"/>
                </a:lnSpc>
              </a:pPr>
            </a:p>
          </p:txBody>
        </p:sp>
      </p:grpSp>
      <p:sp>
        <p:nvSpPr>
          <p:cNvPr name="TextBox 12" id="12"/>
          <p:cNvSpPr txBox="true"/>
          <p:nvPr/>
        </p:nvSpPr>
        <p:spPr>
          <a:xfrm rot="0">
            <a:off x="2003686" y="2342495"/>
            <a:ext cx="13309718" cy="6488983"/>
          </a:xfrm>
          <a:prstGeom prst="rect">
            <a:avLst/>
          </a:prstGeom>
        </p:spPr>
        <p:txBody>
          <a:bodyPr anchor="t" rtlCol="false" tIns="0" lIns="0" bIns="0" rIns="0">
            <a:spAutoFit/>
          </a:bodyPr>
          <a:lstStyle/>
          <a:p>
            <a:pPr algn="just" marL="690881" indent="-345440" lvl="1">
              <a:lnSpc>
                <a:spcPts val="3968"/>
              </a:lnSpc>
              <a:buFont typeface="Arial"/>
              <a:buChar char="•"/>
            </a:pPr>
            <a:r>
              <a:rPr lang="en-US" b="true" sz="3200">
                <a:solidFill>
                  <a:srgbClr val="FFFFFF"/>
                </a:solidFill>
                <a:latin typeface="Calibri (MS) Bold"/>
                <a:ea typeface="Calibri (MS) Bold"/>
                <a:cs typeface="Calibri (MS) Bold"/>
                <a:sym typeface="Calibri (MS) Bold"/>
              </a:rPr>
              <a:t>https://ieeexplore.ieee.org/document/4782333</a:t>
            </a:r>
          </a:p>
          <a:p>
            <a:pPr algn="just" marL="690881" indent="-345440" lvl="1">
              <a:lnSpc>
                <a:spcPts val="3968"/>
              </a:lnSpc>
              <a:buFont typeface="Arial"/>
              <a:buChar char="•"/>
            </a:pPr>
            <a:r>
              <a:rPr lang="en-US" b="true" sz="3200">
                <a:solidFill>
                  <a:srgbClr val="FFFFFF"/>
                </a:solidFill>
                <a:latin typeface="Calibri (MS) Bold"/>
                <a:ea typeface="Calibri (MS) Bold"/>
                <a:cs typeface="Calibri (MS) Bold"/>
                <a:sym typeface="Calibri (MS) Bold"/>
              </a:rPr>
              <a:t>Andrew Thangaraj, ‘LDPC and polar codes in 5g standard’ playlist (youtube) , 2019.</a:t>
            </a:r>
          </a:p>
          <a:p>
            <a:pPr algn="just" marL="690881" indent="-345440" lvl="1">
              <a:lnSpc>
                <a:spcPts val="3968"/>
              </a:lnSpc>
              <a:buFont typeface="Arial"/>
              <a:buChar char="•"/>
            </a:pPr>
            <a:r>
              <a:rPr lang="en-US" b="true" sz="3200">
                <a:solidFill>
                  <a:srgbClr val="FFFFFF"/>
                </a:solidFill>
                <a:latin typeface="Calibri (MS) Bold"/>
                <a:ea typeface="Calibri (MS) Bold"/>
                <a:cs typeface="Calibri (MS) Bold"/>
                <a:sym typeface="Calibri (MS) Bold"/>
              </a:rPr>
              <a:t>‘Polar codes: Primary concepts and practical decoding algorithms’ published by IEEE authors :</a:t>
            </a:r>
            <a:r>
              <a:rPr lang="en-US" sz="3200">
                <a:solidFill>
                  <a:srgbClr val="FFFFFF"/>
                </a:solidFill>
                <a:latin typeface="Calibri (MS)"/>
                <a:ea typeface="Calibri (MS)"/>
                <a:cs typeface="Calibri (MS)"/>
                <a:sym typeface="Calibri (MS)"/>
              </a:rPr>
              <a:t> Kai Niu, Kai Chen, Jiaru Lin, Q.T. Zhang </a:t>
            </a:r>
          </a:p>
          <a:p>
            <a:pPr algn="just" marL="690881" indent="-345440" lvl="1">
              <a:lnSpc>
                <a:spcPts val="3968"/>
              </a:lnSpc>
              <a:buFont typeface="Arial"/>
              <a:buChar char="•"/>
            </a:pPr>
            <a:r>
              <a:rPr lang="en-US" b="true" sz="3200">
                <a:solidFill>
                  <a:srgbClr val="FFFFFF"/>
                </a:solidFill>
                <a:latin typeface="Calibri (MS) Bold"/>
                <a:ea typeface="Calibri (MS) Bold"/>
                <a:cs typeface="Calibri (MS) Bold"/>
                <a:sym typeface="Calibri (MS) Bold"/>
                <a:hlinkClick r:id="rId7" tooltip="https://ece.iisc.ac.in/~pvkece/pdfs/InfoTheoryNotes/Wiley_-_2006_-_Elements_of_Information_Theory_2nd_Ed%20(1).pdf"/>
              </a:rPr>
              <a:t>https://ece.iisc.ac.in/~pvkece/pdfs/InfoTheoryNotes/Wiley_-_2006_-_Elements_of_Information_Theory_2nd_Ed%20(1).pdf </a:t>
            </a:r>
            <a:r>
              <a:rPr lang="en-US" sz="3200">
                <a:solidFill>
                  <a:srgbClr val="FFFFFF"/>
                </a:solidFill>
                <a:latin typeface="Calibri (MS)"/>
                <a:ea typeface="Calibri (MS)"/>
                <a:cs typeface="Calibri (MS)"/>
                <a:sym typeface="Calibri (MS)"/>
              </a:rPr>
              <a:t>(Chapter 7)</a:t>
            </a:r>
          </a:p>
          <a:p>
            <a:pPr algn="just" marL="690881" indent="-345440" lvl="1">
              <a:lnSpc>
                <a:spcPts val="3968"/>
              </a:lnSpc>
              <a:buFont typeface="Arial"/>
              <a:buChar char="•"/>
            </a:pPr>
            <a:r>
              <a:rPr lang="en-US" b="true" sz="3200">
                <a:solidFill>
                  <a:srgbClr val="FFFFFF"/>
                </a:solidFill>
                <a:latin typeface="Calibri (MS) Bold"/>
                <a:ea typeface="Calibri (MS) Bold"/>
                <a:cs typeface="Calibri (MS) Bold"/>
                <a:sym typeface="Calibri (MS) Bold"/>
              </a:rPr>
              <a:t>https://biblioteca.sbrt.org.br/articlefile/2910.pdf</a:t>
            </a:r>
          </a:p>
          <a:p>
            <a:pPr algn="just" marL="690881" indent="-345440" lvl="1">
              <a:lnSpc>
                <a:spcPts val="3968"/>
              </a:lnSpc>
              <a:buFont typeface="Arial"/>
              <a:buChar char="•"/>
            </a:pPr>
            <a:r>
              <a:rPr lang="en-US" b="true" sz="3200">
                <a:solidFill>
                  <a:srgbClr val="FFFFFF"/>
                </a:solidFill>
                <a:latin typeface="Calibri (MS) Bold"/>
                <a:ea typeface="Calibri (MS) Bold"/>
                <a:cs typeface="Calibri (MS) Bold"/>
                <a:sym typeface="Calibri (MS) Bold"/>
              </a:rPr>
              <a:t>https://ieeexplore.ieee.org/stamp/stamp.jsp?tp=&amp;arnumber=6852102&amp;tag=1&amp;tag=1</a:t>
            </a:r>
          </a:p>
          <a:p>
            <a:pPr algn="just" marL="690881" indent="-345440" lvl="1">
              <a:lnSpc>
                <a:spcPts val="3968"/>
              </a:lnSpc>
              <a:buFont typeface="Arial"/>
              <a:buChar char="•"/>
            </a:pPr>
            <a:r>
              <a:rPr lang="en-US" b="true" sz="3200">
                <a:solidFill>
                  <a:srgbClr val="FFFFFF"/>
                </a:solidFill>
                <a:latin typeface="Calibri (MS) Bold"/>
                <a:ea typeface="Calibri (MS) Bold"/>
                <a:cs typeface="Calibri (MS) Bold"/>
                <a:sym typeface="Calibri (MS) Bold"/>
              </a:rPr>
              <a:t>https://web.stanford.edu/class/ee376a/files/polarcodes.pdf</a:t>
            </a:r>
          </a:p>
          <a:p>
            <a:pPr algn="just">
              <a:lnSpc>
                <a:spcPts val="3968"/>
              </a:lnSpc>
            </a:pPr>
          </a:p>
          <a:p>
            <a:pPr algn="just">
              <a:lnSpc>
                <a:spcPts val="3968"/>
              </a:lnSpc>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74902"/>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750948">
            <a:off x="-4918701" y="-2345655"/>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5730864" y="2780467"/>
            <a:ext cx="6718041" cy="4114800"/>
          </a:xfrm>
          <a:custGeom>
            <a:avLst/>
            <a:gdLst/>
            <a:ahLst/>
            <a:cxnLst/>
            <a:rect r="r" b="b" t="t" l="l"/>
            <a:pathLst>
              <a:path h="4114800" w="6718041">
                <a:moveTo>
                  <a:pt x="0" y="0"/>
                </a:moveTo>
                <a:lnTo>
                  <a:pt x="6718041" y="0"/>
                </a:lnTo>
                <a:lnTo>
                  <a:pt x="6718041" y="4114800"/>
                </a:lnTo>
                <a:lnTo>
                  <a:pt x="0" y="4114800"/>
                </a:lnTo>
                <a:lnTo>
                  <a:pt x="0" y="0"/>
                </a:lnTo>
                <a:close/>
              </a:path>
            </a:pathLst>
          </a:custGeom>
          <a:blipFill>
            <a:blip r:embed="rId7">
              <a:alphaModFix amt="9999"/>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5029200"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9">
              <a:alphaModFix amt="9999"/>
            </a:blip>
            <a:stretch>
              <a:fillRect l="0" t="0" r="0" b="0"/>
            </a:stretch>
          </a:blipFill>
        </p:spPr>
      </p:sp>
      <p:sp>
        <p:nvSpPr>
          <p:cNvPr name="Freeform 11" id="11"/>
          <p:cNvSpPr/>
          <p:nvPr/>
        </p:nvSpPr>
        <p:spPr>
          <a:xfrm flipH="false" flipV="false" rot="0">
            <a:off x="5440680" y="1028700"/>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10">
              <a:alphaModFix amt="9999"/>
            </a:blip>
            <a:stretch>
              <a:fillRect l="0" t="0" r="0" b="0"/>
            </a:stretch>
          </a:blipFill>
        </p:spPr>
      </p:sp>
      <p:sp>
        <p:nvSpPr>
          <p:cNvPr name="Freeform 12" id="12"/>
          <p:cNvSpPr/>
          <p:nvPr/>
        </p:nvSpPr>
        <p:spPr>
          <a:xfrm flipH="false" flipV="false" rot="0">
            <a:off x="13492672" y="5510188"/>
            <a:ext cx="8852705" cy="8819508"/>
          </a:xfrm>
          <a:custGeom>
            <a:avLst/>
            <a:gdLst/>
            <a:ahLst/>
            <a:cxnLst/>
            <a:rect r="r" b="b" t="t" l="l"/>
            <a:pathLst>
              <a:path h="8819508" w="8852705">
                <a:moveTo>
                  <a:pt x="0" y="0"/>
                </a:moveTo>
                <a:lnTo>
                  <a:pt x="8852705" y="0"/>
                </a:lnTo>
                <a:lnTo>
                  <a:pt x="8852705" y="8819508"/>
                </a:lnTo>
                <a:lnTo>
                  <a:pt x="0" y="8819508"/>
                </a:lnTo>
                <a:lnTo>
                  <a:pt x="0" y="0"/>
                </a:lnTo>
                <a:close/>
              </a:path>
            </a:pathLst>
          </a:custGeom>
          <a:blipFill>
            <a:blip r:embed="rId11">
              <a:alphaModFix amt="9999"/>
              <a:extLst>
                <a:ext uri="{96DAC541-7B7A-43D3-8B79-37D633B846F1}">
                  <asvg:svgBlip xmlns:asvg="http://schemas.microsoft.com/office/drawing/2016/SVG/main" r:embed="rId12"/>
                </a:ext>
              </a:extLst>
            </a:blip>
            <a:stretch>
              <a:fillRect l="0" t="0" r="0" b="0"/>
            </a:stretch>
          </a:blipFill>
        </p:spPr>
      </p:sp>
      <p:grpSp>
        <p:nvGrpSpPr>
          <p:cNvPr name="Group 13" id="13"/>
          <p:cNvGrpSpPr/>
          <p:nvPr/>
        </p:nvGrpSpPr>
        <p:grpSpPr>
          <a:xfrm rot="0">
            <a:off x="2974596" y="843765"/>
            <a:ext cx="12338808" cy="1726209"/>
            <a:chOff x="0" y="0"/>
            <a:chExt cx="16451745" cy="2301612"/>
          </a:xfrm>
        </p:grpSpPr>
        <p:sp>
          <p:nvSpPr>
            <p:cNvPr name="TextBox 14" id="14"/>
            <p:cNvSpPr txBox="true"/>
            <p:nvPr/>
          </p:nvSpPr>
          <p:spPr>
            <a:xfrm rot="0">
              <a:off x="0" y="-28575"/>
              <a:ext cx="16451745" cy="1134322"/>
            </a:xfrm>
            <a:prstGeom prst="rect">
              <a:avLst/>
            </a:prstGeom>
          </p:spPr>
          <p:txBody>
            <a:bodyPr anchor="t" rtlCol="false" tIns="0" lIns="0" bIns="0" rIns="0">
              <a:spAutoFit/>
            </a:bodyPr>
            <a:lstStyle/>
            <a:p>
              <a:pPr algn="ctr">
                <a:lnSpc>
                  <a:spcPts val="6819"/>
                </a:lnSpc>
              </a:pPr>
              <a:r>
                <a:rPr lang="en-US" sz="5499">
                  <a:solidFill>
                    <a:srgbClr val="FFFFFF"/>
                  </a:solidFill>
                  <a:latin typeface="Russo One"/>
                  <a:ea typeface="Russo One"/>
                  <a:cs typeface="Russo One"/>
                  <a:sym typeface="Russo One"/>
                </a:rPr>
                <a:t>OUR GROUP :</a:t>
              </a:r>
            </a:p>
          </p:txBody>
        </p:sp>
        <p:sp>
          <p:nvSpPr>
            <p:cNvPr name="TextBox 15" id="15"/>
            <p:cNvSpPr txBox="true"/>
            <p:nvPr/>
          </p:nvSpPr>
          <p:spPr>
            <a:xfrm rot="0">
              <a:off x="0" y="1527335"/>
              <a:ext cx="16451745" cy="774277"/>
            </a:xfrm>
            <a:prstGeom prst="rect">
              <a:avLst/>
            </a:prstGeom>
          </p:spPr>
          <p:txBody>
            <a:bodyPr anchor="t" rtlCol="false" tIns="0" lIns="0" bIns="0" rIns="0">
              <a:spAutoFit/>
            </a:bodyPr>
            <a:lstStyle/>
            <a:p>
              <a:pPr algn="ctr">
                <a:lnSpc>
                  <a:spcPts val="4479"/>
                </a:lnSpc>
              </a:pPr>
            </a:p>
          </p:txBody>
        </p:sp>
      </p:grpSp>
      <p:sp>
        <p:nvSpPr>
          <p:cNvPr name="TextBox 16" id="16"/>
          <p:cNvSpPr txBox="true"/>
          <p:nvPr/>
        </p:nvSpPr>
        <p:spPr>
          <a:xfrm rot="0">
            <a:off x="4108071" y="2004060"/>
            <a:ext cx="4235202" cy="5939790"/>
          </a:xfrm>
          <a:prstGeom prst="rect">
            <a:avLst/>
          </a:prstGeom>
        </p:spPr>
        <p:txBody>
          <a:bodyPr anchor="t" rtlCol="false" tIns="0" lIns="0" bIns="0" rIns="0">
            <a:spAutoFit/>
          </a:bodyPr>
          <a:lstStyle/>
          <a:p>
            <a:pPr algn="just">
              <a:lnSpc>
                <a:spcPts val="4650"/>
              </a:lnSpc>
            </a:pPr>
            <a:r>
              <a:rPr lang="en-US" sz="3100" b="true">
                <a:solidFill>
                  <a:srgbClr val="FFFFFF"/>
                </a:solidFill>
                <a:latin typeface="Calibri (MS) Bold"/>
                <a:ea typeface="Calibri (MS) Bold"/>
                <a:cs typeface="Calibri (MS) Bold"/>
                <a:sym typeface="Calibri (MS) Bold"/>
              </a:rPr>
              <a:t>RUSHI GADHIYA</a:t>
            </a:r>
          </a:p>
          <a:p>
            <a:pPr algn="just">
              <a:lnSpc>
                <a:spcPts val="4650"/>
              </a:lnSpc>
            </a:pPr>
            <a:r>
              <a:rPr lang="en-US" sz="3100" b="true">
                <a:solidFill>
                  <a:srgbClr val="FFFFFF"/>
                </a:solidFill>
                <a:latin typeface="Calibri (MS) Bold"/>
                <a:ea typeface="Calibri (MS) Bold"/>
                <a:cs typeface="Calibri (MS) Bold"/>
                <a:sym typeface="Calibri (MS) Bold"/>
              </a:rPr>
              <a:t>PARV KHETAVAT</a:t>
            </a:r>
          </a:p>
          <a:p>
            <a:pPr algn="just">
              <a:lnSpc>
                <a:spcPts val="4650"/>
              </a:lnSpc>
            </a:pPr>
            <a:r>
              <a:rPr lang="en-US" sz="3100" b="true">
                <a:solidFill>
                  <a:srgbClr val="FFFFFF"/>
                </a:solidFill>
                <a:latin typeface="Calibri (MS) Bold"/>
                <a:ea typeface="Calibri (MS) Bold"/>
                <a:cs typeface="Calibri (MS) Bold"/>
                <a:sym typeface="Calibri (MS) Bold"/>
              </a:rPr>
              <a:t>MANAV PATEL</a:t>
            </a:r>
          </a:p>
          <a:p>
            <a:pPr algn="just">
              <a:lnSpc>
                <a:spcPts val="4650"/>
              </a:lnSpc>
            </a:pPr>
            <a:r>
              <a:rPr lang="en-US" sz="3100" b="true">
                <a:solidFill>
                  <a:srgbClr val="FFFFFF"/>
                </a:solidFill>
                <a:latin typeface="Calibri (MS) Bold"/>
                <a:ea typeface="Calibri (MS) Bold"/>
                <a:cs typeface="Calibri (MS) Bold"/>
                <a:sym typeface="Calibri (MS) Bold"/>
              </a:rPr>
              <a:t>DIPKUMAR ZADAFIYA</a:t>
            </a:r>
          </a:p>
          <a:p>
            <a:pPr algn="just">
              <a:lnSpc>
                <a:spcPts val="4650"/>
              </a:lnSpc>
            </a:pPr>
            <a:r>
              <a:rPr lang="en-US" sz="3100" b="true">
                <a:solidFill>
                  <a:srgbClr val="FFFFFF"/>
                </a:solidFill>
                <a:latin typeface="Calibri (MS) Bold"/>
                <a:ea typeface="Calibri (MS) Bold"/>
                <a:cs typeface="Calibri (MS) Bold"/>
                <a:sym typeface="Calibri (MS) Bold"/>
              </a:rPr>
              <a:t>VISWA VIGNAN BADDULA</a:t>
            </a:r>
          </a:p>
          <a:p>
            <a:pPr algn="just">
              <a:lnSpc>
                <a:spcPts val="4650"/>
              </a:lnSpc>
            </a:pPr>
            <a:r>
              <a:rPr lang="en-US" sz="3100" b="true">
                <a:solidFill>
                  <a:srgbClr val="FFFFFF"/>
                </a:solidFill>
                <a:latin typeface="Calibri (MS) Bold"/>
                <a:ea typeface="Calibri (MS) Bold"/>
                <a:cs typeface="Calibri (MS) Bold"/>
                <a:sym typeface="Calibri (MS) Bold"/>
              </a:rPr>
              <a:t>DARSHAN RAMANI</a:t>
            </a:r>
          </a:p>
          <a:p>
            <a:pPr algn="just">
              <a:lnSpc>
                <a:spcPts val="4650"/>
              </a:lnSpc>
            </a:pPr>
            <a:r>
              <a:rPr lang="en-US" sz="3100" b="true">
                <a:solidFill>
                  <a:srgbClr val="FFFFFF"/>
                </a:solidFill>
                <a:latin typeface="Calibri (MS) Bold"/>
                <a:ea typeface="Calibri (MS) Bold"/>
                <a:cs typeface="Calibri (MS) Bold"/>
                <a:sym typeface="Calibri (MS) Bold"/>
              </a:rPr>
              <a:t>MITWA NINAMA</a:t>
            </a:r>
          </a:p>
          <a:p>
            <a:pPr algn="just">
              <a:lnSpc>
                <a:spcPts val="4650"/>
              </a:lnSpc>
            </a:pPr>
            <a:r>
              <a:rPr lang="en-US" sz="3100" b="true">
                <a:solidFill>
                  <a:srgbClr val="FFFFFF"/>
                </a:solidFill>
                <a:latin typeface="Calibri (MS) Bold"/>
                <a:ea typeface="Calibri (MS) Bold"/>
                <a:cs typeface="Calibri (MS) Bold"/>
                <a:sym typeface="Calibri (MS) Bold"/>
              </a:rPr>
              <a:t>ARYAN RATHOD</a:t>
            </a:r>
          </a:p>
          <a:p>
            <a:pPr algn="just">
              <a:lnSpc>
                <a:spcPts val="4650"/>
              </a:lnSpc>
            </a:pPr>
            <a:r>
              <a:rPr lang="en-US" sz="3100" b="true">
                <a:solidFill>
                  <a:srgbClr val="FFFFFF"/>
                </a:solidFill>
                <a:latin typeface="Calibri (MS) Bold"/>
                <a:ea typeface="Calibri (MS) Bold"/>
                <a:cs typeface="Calibri (MS) Bold"/>
                <a:sym typeface="Calibri (MS) Bold"/>
              </a:rPr>
              <a:t>SHREY SHAH</a:t>
            </a:r>
          </a:p>
          <a:p>
            <a:pPr algn="just">
              <a:lnSpc>
                <a:spcPts val="4650"/>
              </a:lnSpc>
            </a:pPr>
            <a:r>
              <a:rPr lang="en-US" b="true" sz="3100">
                <a:solidFill>
                  <a:srgbClr val="FFFFFF"/>
                </a:solidFill>
                <a:latin typeface="Calibri (MS) Bold"/>
                <a:ea typeface="Calibri (MS) Bold"/>
                <a:cs typeface="Calibri (MS) Bold"/>
                <a:sym typeface="Calibri (MS) Bold"/>
              </a:rPr>
              <a:t>RISHIT RAJ JAIN</a:t>
            </a:r>
          </a:p>
        </p:txBody>
      </p:sp>
      <p:sp>
        <p:nvSpPr>
          <p:cNvPr name="TextBox 17" id="17"/>
          <p:cNvSpPr txBox="true"/>
          <p:nvPr/>
        </p:nvSpPr>
        <p:spPr>
          <a:xfrm rot="0">
            <a:off x="11415269" y="2004060"/>
            <a:ext cx="3207428" cy="5939790"/>
          </a:xfrm>
          <a:prstGeom prst="rect">
            <a:avLst/>
          </a:prstGeom>
        </p:spPr>
        <p:txBody>
          <a:bodyPr anchor="t" rtlCol="false" tIns="0" lIns="0" bIns="0" rIns="0">
            <a:spAutoFit/>
          </a:bodyPr>
          <a:lstStyle/>
          <a:p>
            <a:pPr algn="just">
              <a:lnSpc>
                <a:spcPts val="4650"/>
              </a:lnSpc>
            </a:pPr>
            <a:r>
              <a:rPr lang="en-US" sz="3100" b="true">
                <a:solidFill>
                  <a:srgbClr val="FFFFFF"/>
                </a:solidFill>
                <a:latin typeface="Calibri (MS) Bold"/>
                <a:ea typeface="Calibri (MS) Bold"/>
                <a:cs typeface="Calibri (MS) Bold"/>
                <a:sym typeface="Calibri (MS) Bold"/>
              </a:rPr>
              <a:t>202301156</a:t>
            </a:r>
          </a:p>
          <a:p>
            <a:pPr algn="just">
              <a:lnSpc>
                <a:spcPts val="4650"/>
              </a:lnSpc>
            </a:pPr>
            <a:r>
              <a:rPr lang="en-US" sz="3100" b="true">
                <a:solidFill>
                  <a:srgbClr val="FFFFFF"/>
                </a:solidFill>
                <a:latin typeface="Calibri (MS) Bold"/>
                <a:ea typeface="Calibri (MS) Bold"/>
                <a:cs typeface="Calibri (MS) Bold"/>
                <a:sym typeface="Calibri (MS) Bold"/>
              </a:rPr>
              <a:t>202301157</a:t>
            </a:r>
          </a:p>
          <a:p>
            <a:pPr algn="just">
              <a:lnSpc>
                <a:spcPts val="4650"/>
              </a:lnSpc>
            </a:pPr>
            <a:r>
              <a:rPr lang="en-US" sz="3100" b="true">
                <a:solidFill>
                  <a:srgbClr val="FFFFFF"/>
                </a:solidFill>
                <a:latin typeface="Calibri (MS) Bold"/>
                <a:ea typeface="Calibri (MS) Bold"/>
                <a:cs typeface="Calibri (MS) Bold"/>
                <a:sym typeface="Calibri (MS) Bold"/>
              </a:rPr>
              <a:t>202301158</a:t>
            </a:r>
          </a:p>
          <a:p>
            <a:pPr algn="just">
              <a:lnSpc>
                <a:spcPts val="4650"/>
              </a:lnSpc>
            </a:pPr>
            <a:r>
              <a:rPr lang="en-US" sz="3100" b="true">
                <a:solidFill>
                  <a:srgbClr val="FFFFFF"/>
                </a:solidFill>
                <a:latin typeface="Calibri (MS) Bold"/>
                <a:ea typeface="Calibri (MS) Bold"/>
                <a:cs typeface="Calibri (MS) Bold"/>
                <a:sym typeface="Calibri (MS) Bold"/>
              </a:rPr>
              <a:t>202301159</a:t>
            </a:r>
          </a:p>
          <a:p>
            <a:pPr algn="just">
              <a:lnSpc>
                <a:spcPts val="4650"/>
              </a:lnSpc>
            </a:pPr>
            <a:r>
              <a:rPr lang="en-US" sz="3100" b="true">
                <a:solidFill>
                  <a:srgbClr val="FFFFFF"/>
                </a:solidFill>
                <a:latin typeface="Calibri (MS) Bold"/>
                <a:ea typeface="Calibri (MS) Bold"/>
                <a:cs typeface="Calibri (MS) Bold"/>
                <a:sym typeface="Calibri (MS) Bold"/>
              </a:rPr>
              <a:t>202301160</a:t>
            </a:r>
          </a:p>
          <a:p>
            <a:pPr algn="just">
              <a:lnSpc>
                <a:spcPts val="4650"/>
              </a:lnSpc>
            </a:pPr>
            <a:r>
              <a:rPr lang="en-US" sz="3100" b="true">
                <a:solidFill>
                  <a:srgbClr val="FFFFFF"/>
                </a:solidFill>
                <a:latin typeface="Calibri (MS) Bold"/>
                <a:ea typeface="Calibri (MS) Bold"/>
                <a:cs typeface="Calibri (MS) Bold"/>
                <a:sym typeface="Calibri (MS) Bold"/>
              </a:rPr>
              <a:t>202301161</a:t>
            </a:r>
          </a:p>
          <a:p>
            <a:pPr algn="just">
              <a:lnSpc>
                <a:spcPts val="4650"/>
              </a:lnSpc>
            </a:pPr>
            <a:r>
              <a:rPr lang="en-US" sz="3100" b="true">
                <a:solidFill>
                  <a:srgbClr val="FFFFFF"/>
                </a:solidFill>
                <a:latin typeface="Calibri (MS) Bold"/>
                <a:ea typeface="Calibri (MS) Bold"/>
                <a:cs typeface="Calibri (MS) Bold"/>
                <a:sym typeface="Calibri (MS) Bold"/>
              </a:rPr>
              <a:t>202301162</a:t>
            </a:r>
          </a:p>
          <a:p>
            <a:pPr algn="just">
              <a:lnSpc>
                <a:spcPts val="4650"/>
              </a:lnSpc>
            </a:pPr>
            <a:r>
              <a:rPr lang="en-US" sz="3100" b="true">
                <a:solidFill>
                  <a:srgbClr val="FFFFFF"/>
                </a:solidFill>
                <a:latin typeface="Calibri (MS) Bold"/>
                <a:ea typeface="Calibri (MS) Bold"/>
                <a:cs typeface="Calibri (MS) Bold"/>
                <a:sym typeface="Calibri (MS) Bold"/>
              </a:rPr>
              <a:t>202301164</a:t>
            </a:r>
          </a:p>
          <a:p>
            <a:pPr algn="just">
              <a:lnSpc>
                <a:spcPts val="4650"/>
              </a:lnSpc>
            </a:pPr>
            <a:r>
              <a:rPr lang="en-US" sz="3100" b="true">
                <a:solidFill>
                  <a:srgbClr val="FFFFFF"/>
                </a:solidFill>
                <a:latin typeface="Calibri (MS) Bold"/>
                <a:ea typeface="Calibri (MS) Bold"/>
                <a:cs typeface="Calibri (MS) Bold"/>
                <a:sym typeface="Calibri (MS) Bold"/>
              </a:rPr>
              <a:t>202301165</a:t>
            </a:r>
          </a:p>
          <a:p>
            <a:pPr algn="just">
              <a:lnSpc>
                <a:spcPts val="4650"/>
              </a:lnSpc>
            </a:pPr>
            <a:r>
              <a:rPr lang="en-US" b="true" sz="3100">
                <a:solidFill>
                  <a:srgbClr val="FFFFFF"/>
                </a:solidFill>
                <a:latin typeface="Calibri (MS) Bold"/>
                <a:ea typeface="Calibri (MS) Bold"/>
                <a:cs typeface="Calibri (MS) Bold"/>
                <a:sym typeface="Calibri (MS) Bold"/>
              </a:rPr>
              <a:t>202301167</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TextBox 3" id="3"/>
          <p:cNvSpPr txBox="true"/>
          <p:nvPr/>
        </p:nvSpPr>
        <p:spPr>
          <a:xfrm rot="0">
            <a:off x="4022779" y="3998976"/>
            <a:ext cx="10242442" cy="2241423"/>
          </a:xfrm>
          <a:prstGeom prst="rect">
            <a:avLst/>
          </a:prstGeom>
        </p:spPr>
        <p:txBody>
          <a:bodyPr anchor="t" rtlCol="false" tIns="0" lIns="0" bIns="0" rIns="0">
            <a:spAutoFit/>
          </a:bodyPr>
          <a:lstStyle/>
          <a:p>
            <a:pPr algn="ctr">
              <a:lnSpc>
                <a:spcPts val="17856"/>
              </a:lnSpc>
            </a:pPr>
            <a:r>
              <a:rPr lang="en-US" sz="14400">
                <a:solidFill>
                  <a:srgbClr val="FFFFFF"/>
                </a:solidFill>
                <a:latin typeface="Russo One"/>
                <a:ea typeface="Russo One"/>
                <a:cs typeface="Russo One"/>
                <a:sym typeface="Russo One"/>
              </a:rPr>
              <a:t>Thank You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1905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716639" y="4155973"/>
            <a:ext cx="8027845" cy="2287936"/>
          </a:xfrm>
          <a:custGeom>
            <a:avLst/>
            <a:gdLst/>
            <a:ahLst/>
            <a:cxnLst/>
            <a:rect r="r" b="b" t="t" l="l"/>
            <a:pathLst>
              <a:path h="2287936" w="8027845">
                <a:moveTo>
                  <a:pt x="0" y="0"/>
                </a:moveTo>
                <a:lnTo>
                  <a:pt x="8027845" y="0"/>
                </a:lnTo>
                <a:lnTo>
                  <a:pt x="8027845" y="2287936"/>
                </a:lnTo>
                <a:lnTo>
                  <a:pt x="0" y="2287936"/>
                </a:lnTo>
                <a:lnTo>
                  <a:pt x="0" y="0"/>
                </a:lnTo>
                <a:close/>
              </a:path>
            </a:pathLst>
          </a:custGeom>
          <a:blipFill>
            <a:blip r:embed="rId7"/>
            <a:stretch>
              <a:fillRect l="0" t="0" r="0" b="0"/>
            </a:stretch>
          </a:blipFill>
        </p:spPr>
      </p:sp>
      <p:sp>
        <p:nvSpPr>
          <p:cNvPr name="Freeform 10" id="10"/>
          <p:cNvSpPr/>
          <p:nvPr/>
        </p:nvSpPr>
        <p:spPr>
          <a:xfrm flipH="false" flipV="false" rot="0">
            <a:off x="9378167" y="2592336"/>
            <a:ext cx="5594123" cy="6356958"/>
          </a:xfrm>
          <a:custGeom>
            <a:avLst/>
            <a:gdLst/>
            <a:ahLst/>
            <a:cxnLst/>
            <a:rect r="r" b="b" t="t" l="l"/>
            <a:pathLst>
              <a:path h="6356958" w="5594123">
                <a:moveTo>
                  <a:pt x="0" y="0"/>
                </a:moveTo>
                <a:lnTo>
                  <a:pt x="5594123" y="0"/>
                </a:lnTo>
                <a:lnTo>
                  <a:pt x="5594123" y="6356959"/>
                </a:lnTo>
                <a:lnTo>
                  <a:pt x="0" y="6356959"/>
                </a:lnTo>
                <a:lnTo>
                  <a:pt x="0" y="0"/>
                </a:lnTo>
                <a:close/>
              </a:path>
            </a:pathLst>
          </a:custGeom>
          <a:blipFill>
            <a:blip r:embed="rId8"/>
            <a:stretch>
              <a:fillRect l="0" t="0" r="0" b="0"/>
            </a:stretch>
          </a:blipFill>
        </p:spPr>
      </p:sp>
      <p:grpSp>
        <p:nvGrpSpPr>
          <p:cNvPr name="Group 11" id="11"/>
          <p:cNvGrpSpPr/>
          <p:nvPr/>
        </p:nvGrpSpPr>
        <p:grpSpPr>
          <a:xfrm rot="0">
            <a:off x="4539402" y="1028700"/>
            <a:ext cx="10012463" cy="3127299"/>
            <a:chOff x="0" y="0"/>
            <a:chExt cx="13349951" cy="4169732"/>
          </a:xfrm>
        </p:grpSpPr>
        <p:sp>
          <p:nvSpPr>
            <p:cNvPr name="TextBox 12" id="12"/>
            <p:cNvSpPr txBox="true"/>
            <p:nvPr/>
          </p:nvSpPr>
          <p:spPr>
            <a:xfrm rot="0">
              <a:off x="0" y="-28575"/>
              <a:ext cx="13349951" cy="3002442"/>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Properties of G</a:t>
              </a:r>
              <a:r>
                <a:rPr lang="en-US" sz="7200">
                  <a:solidFill>
                    <a:srgbClr val="FFFFFF"/>
                  </a:solidFill>
                  <a:latin typeface="Russo One"/>
                  <a:ea typeface="Russo One"/>
                  <a:cs typeface="Russo One"/>
                  <a:sym typeface="Russo One"/>
                </a:rPr>
                <a:t>2</a:t>
              </a:r>
              <a:r>
                <a:rPr lang="en-US" sz="7200">
                  <a:solidFill>
                    <a:srgbClr val="FFFFFF"/>
                  </a:solidFill>
                  <a:latin typeface="Russo One"/>
                  <a:ea typeface="Russo One"/>
                  <a:cs typeface="Russo One"/>
                  <a:sym typeface="Russo One"/>
                </a:rPr>
                <a:t>2</a:t>
              </a:r>
            </a:p>
            <a:p>
              <a:pPr algn="ctr">
                <a:lnSpc>
                  <a:spcPts val="8928"/>
                </a:lnSpc>
              </a:pPr>
            </a:p>
          </p:txBody>
        </p:sp>
        <p:sp>
          <p:nvSpPr>
            <p:cNvPr name="TextBox 13" id="13"/>
            <p:cNvSpPr txBox="true"/>
            <p:nvPr/>
          </p:nvSpPr>
          <p:spPr>
            <a:xfrm rot="0">
              <a:off x="0" y="3395455"/>
              <a:ext cx="13349951" cy="774277"/>
            </a:xfrm>
            <a:prstGeom prst="rect">
              <a:avLst/>
            </a:prstGeom>
          </p:spPr>
          <p:txBody>
            <a:bodyPr anchor="t" rtlCol="false" tIns="0" lIns="0" bIns="0" rIns="0">
              <a:spAutoFit/>
            </a:bodyPr>
            <a:lstStyle/>
            <a:p>
              <a:pPr algn="ctr">
                <a:lnSpc>
                  <a:spcPts val="4479"/>
                </a:lnSpc>
              </a:pPr>
            </a:p>
          </p:txBody>
        </p:sp>
      </p:grpSp>
      <p:sp>
        <p:nvSpPr>
          <p:cNvPr name="Freeform 14" id="14"/>
          <p:cNvSpPr/>
          <p:nvPr/>
        </p:nvSpPr>
        <p:spPr>
          <a:xfrm flipH="false" flipV="false" rot="0">
            <a:off x="716639" y="4155999"/>
            <a:ext cx="8027845" cy="2287936"/>
          </a:xfrm>
          <a:custGeom>
            <a:avLst/>
            <a:gdLst/>
            <a:ahLst/>
            <a:cxnLst/>
            <a:rect r="r" b="b" t="t" l="l"/>
            <a:pathLst>
              <a:path h="2287936" w="8027845">
                <a:moveTo>
                  <a:pt x="0" y="0"/>
                </a:moveTo>
                <a:lnTo>
                  <a:pt x="8027845" y="0"/>
                </a:lnTo>
                <a:lnTo>
                  <a:pt x="8027845" y="2287936"/>
                </a:lnTo>
                <a:lnTo>
                  <a:pt x="0" y="2287936"/>
                </a:lnTo>
                <a:lnTo>
                  <a:pt x="0" y="0"/>
                </a:lnTo>
                <a:close/>
              </a:path>
            </a:pathLst>
          </a:custGeom>
          <a:blipFill>
            <a:blip r:embed="rId7"/>
            <a:stretch>
              <a:fillRect l="0" t="0" r="0" b="0"/>
            </a:stretch>
          </a:blipFill>
        </p:spPr>
      </p:sp>
      <p:sp>
        <p:nvSpPr>
          <p:cNvPr name="Freeform 15" id="15"/>
          <p:cNvSpPr/>
          <p:nvPr/>
        </p:nvSpPr>
        <p:spPr>
          <a:xfrm flipH="false" flipV="false" rot="0">
            <a:off x="716639" y="4156025"/>
            <a:ext cx="8027845" cy="2287936"/>
          </a:xfrm>
          <a:custGeom>
            <a:avLst/>
            <a:gdLst/>
            <a:ahLst/>
            <a:cxnLst/>
            <a:rect r="r" b="b" t="t" l="l"/>
            <a:pathLst>
              <a:path h="2287936" w="8027845">
                <a:moveTo>
                  <a:pt x="0" y="0"/>
                </a:moveTo>
                <a:lnTo>
                  <a:pt x="8027845" y="0"/>
                </a:lnTo>
                <a:lnTo>
                  <a:pt x="8027845" y="2287936"/>
                </a:lnTo>
                <a:lnTo>
                  <a:pt x="0" y="2287936"/>
                </a:lnTo>
                <a:lnTo>
                  <a:pt x="0" y="0"/>
                </a:lnTo>
                <a:close/>
              </a:path>
            </a:pathLst>
          </a:custGeom>
          <a:blipFill>
            <a:blip r:embed="rId7"/>
            <a:stretch>
              <a:fillRect l="0" t="0" r="0" b="0"/>
            </a:stretch>
          </a:blipFill>
        </p:spPr>
      </p:sp>
      <p:sp>
        <p:nvSpPr>
          <p:cNvPr name="Freeform 16" id="16"/>
          <p:cNvSpPr/>
          <p:nvPr/>
        </p:nvSpPr>
        <p:spPr>
          <a:xfrm flipH="false" flipV="false" rot="0">
            <a:off x="716639" y="4156051"/>
            <a:ext cx="8027845" cy="2287936"/>
          </a:xfrm>
          <a:custGeom>
            <a:avLst/>
            <a:gdLst/>
            <a:ahLst/>
            <a:cxnLst/>
            <a:rect r="r" b="b" t="t" l="l"/>
            <a:pathLst>
              <a:path h="2287936" w="8027845">
                <a:moveTo>
                  <a:pt x="0" y="0"/>
                </a:moveTo>
                <a:lnTo>
                  <a:pt x="8027845" y="0"/>
                </a:lnTo>
                <a:lnTo>
                  <a:pt x="8027845" y="2287936"/>
                </a:lnTo>
                <a:lnTo>
                  <a:pt x="0" y="2287936"/>
                </a:lnTo>
                <a:lnTo>
                  <a:pt x="0" y="0"/>
                </a:lnTo>
                <a:close/>
              </a:path>
            </a:pathLst>
          </a:custGeom>
          <a:blipFill>
            <a:blip r:embed="rId7"/>
            <a:stretch>
              <a:fillRect l="0" t="0" r="0" b="0"/>
            </a:stretch>
          </a:blipFill>
        </p:spPr>
      </p:sp>
      <p:sp>
        <p:nvSpPr>
          <p:cNvPr name="Freeform 17" id="17"/>
          <p:cNvSpPr/>
          <p:nvPr/>
        </p:nvSpPr>
        <p:spPr>
          <a:xfrm flipH="false" flipV="false" rot="0">
            <a:off x="716639" y="4156077"/>
            <a:ext cx="8027845" cy="2287936"/>
          </a:xfrm>
          <a:custGeom>
            <a:avLst/>
            <a:gdLst/>
            <a:ahLst/>
            <a:cxnLst/>
            <a:rect r="r" b="b" t="t" l="l"/>
            <a:pathLst>
              <a:path h="2287936" w="8027845">
                <a:moveTo>
                  <a:pt x="0" y="0"/>
                </a:moveTo>
                <a:lnTo>
                  <a:pt x="8027845" y="0"/>
                </a:lnTo>
                <a:lnTo>
                  <a:pt x="8027845" y="2287936"/>
                </a:lnTo>
                <a:lnTo>
                  <a:pt x="0" y="2287936"/>
                </a:lnTo>
                <a:lnTo>
                  <a:pt x="0" y="0"/>
                </a:lnTo>
                <a:close/>
              </a:path>
            </a:pathLst>
          </a:custGeom>
          <a:blipFill>
            <a:blip r:embed="rId7"/>
            <a:stretch>
              <a:fillRect l="0" t="0" r="0" b="0"/>
            </a:stretch>
          </a:blipFill>
        </p:spPr>
      </p:sp>
      <p:sp>
        <p:nvSpPr>
          <p:cNvPr name="Freeform 18" id="18"/>
          <p:cNvSpPr/>
          <p:nvPr/>
        </p:nvSpPr>
        <p:spPr>
          <a:xfrm flipH="false" flipV="false" rot="0">
            <a:off x="716639" y="4156077"/>
            <a:ext cx="8027845" cy="2287936"/>
          </a:xfrm>
          <a:custGeom>
            <a:avLst/>
            <a:gdLst/>
            <a:ahLst/>
            <a:cxnLst/>
            <a:rect r="r" b="b" t="t" l="l"/>
            <a:pathLst>
              <a:path h="2287936" w="8027845">
                <a:moveTo>
                  <a:pt x="0" y="0"/>
                </a:moveTo>
                <a:lnTo>
                  <a:pt x="8027845" y="0"/>
                </a:lnTo>
                <a:lnTo>
                  <a:pt x="8027845" y="2287936"/>
                </a:lnTo>
                <a:lnTo>
                  <a:pt x="0" y="2287936"/>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5715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89804"/>
              </a:srgbClr>
            </a:solidFill>
          </p:spPr>
        </p:sp>
        <p:sp>
          <p:nvSpPr>
            <p:cNvPr name="TextBox 5" id="5"/>
            <p:cNvSpPr txBox="true"/>
            <p:nvPr/>
          </p:nvSpPr>
          <p:spPr>
            <a:xfrm>
              <a:off x="0" y="-76200"/>
              <a:ext cx="4816593" cy="278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78236" y="-4520254"/>
            <a:ext cx="13821787" cy="10723916"/>
            <a:chOff x="0" y="0"/>
            <a:chExt cx="18429049" cy="14298555"/>
          </a:xfrm>
        </p:grpSpPr>
        <p:sp>
          <p:nvSpPr>
            <p:cNvPr name="Freeform 7" id="7"/>
            <p:cNvSpPr/>
            <p:nvPr/>
          </p:nvSpPr>
          <p:spPr>
            <a:xfrm flipH="false" flipV="false" rot="0">
              <a:off x="0" y="582555"/>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713049"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726172" y="2592336"/>
            <a:ext cx="6665904" cy="3766235"/>
          </a:xfrm>
          <a:custGeom>
            <a:avLst/>
            <a:gdLst/>
            <a:ahLst/>
            <a:cxnLst/>
            <a:rect r="r" b="b" t="t" l="l"/>
            <a:pathLst>
              <a:path h="3766235" w="6665904">
                <a:moveTo>
                  <a:pt x="0" y="0"/>
                </a:moveTo>
                <a:lnTo>
                  <a:pt x="6665903" y="0"/>
                </a:lnTo>
                <a:lnTo>
                  <a:pt x="6665903" y="3766236"/>
                </a:lnTo>
                <a:lnTo>
                  <a:pt x="0" y="3766236"/>
                </a:lnTo>
                <a:lnTo>
                  <a:pt x="0" y="0"/>
                </a:lnTo>
                <a:close/>
              </a:path>
            </a:pathLst>
          </a:custGeom>
          <a:blipFill>
            <a:blip r:embed="rId7"/>
            <a:stretch>
              <a:fillRect l="0" t="0" r="0" b="0"/>
            </a:stretch>
          </a:blipFill>
        </p:spPr>
      </p:sp>
      <p:grpSp>
        <p:nvGrpSpPr>
          <p:cNvPr name="Group 10" id="10"/>
          <p:cNvGrpSpPr/>
          <p:nvPr/>
        </p:nvGrpSpPr>
        <p:grpSpPr>
          <a:xfrm rot="0">
            <a:off x="4539402" y="1028700"/>
            <a:ext cx="10012463" cy="3127273"/>
            <a:chOff x="0" y="0"/>
            <a:chExt cx="13349951" cy="4169697"/>
          </a:xfrm>
        </p:grpSpPr>
        <p:sp>
          <p:nvSpPr>
            <p:cNvPr name="TextBox 11" id="11"/>
            <p:cNvSpPr txBox="true"/>
            <p:nvPr/>
          </p:nvSpPr>
          <p:spPr>
            <a:xfrm rot="0">
              <a:off x="0" y="-28575"/>
              <a:ext cx="13349951" cy="3002407"/>
            </a:xfrm>
            <a:prstGeom prst="rect">
              <a:avLst/>
            </a:prstGeom>
          </p:spPr>
          <p:txBody>
            <a:bodyPr anchor="t" rtlCol="false" tIns="0" lIns="0" bIns="0" rIns="0">
              <a:spAutoFit/>
            </a:bodyPr>
            <a:lstStyle/>
            <a:p>
              <a:pPr algn="ctr">
                <a:lnSpc>
                  <a:spcPts val="8928"/>
                </a:lnSpc>
              </a:pPr>
              <a:r>
                <a:rPr lang="en-US" sz="7200">
                  <a:solidFill>
                    <a:srgbClr val="FFFFFF"/>
                  </a:solidFill>
                  <a:latin typeface="Russo One"/>
                  <a:ea typeface="Russo One"/>
                  <a:cs typeface="Russo One"/>
                  <a:sym typeface="Russo One"/>
                </a:rPr>
                <a:t>Channel Polarization</a:t>
              </a:r>
            </a:p>
            <a:p>
              <a:pPr algn="ctr">
                <a:lnSpc>
                  <a:spcPts val="8928"/>
                </a:lnSpc>
              </a:pPr>
            </a:p>
          </p:txBody>
        </p:sp>
        <p:sp>
          <p:nvSpPr>
            <p:cNvPr name="TextBox 12" id="12"/>
            <p:cNvSpPr txBox="true"/>
            <p:nvPr/>
          </p:nvSpPr>
          <p:spPr>
            <a:xfrm rot="0">
              <a:off x="0" y="3395420"/>
              <a:ext cx="13349951" cy="774277"/>
            </a:xfrm>
            <a:prstGeom prst="rect">
              <a:avLst/>
            </a:prstGeom>
          </p:spPr>
          <p:txBody>
            <a:bodyPr anchor="t" rtlCol="false" tIns="0" lIns="0" bIns="0" rIns="0">
              <a:spAutoFit/>
            </a:bodyPr>
            <a:lstStyle/>
            <a:p>
              <a:pPr algn="ctr">
                <a:lnSpc>
                  <a:spcPts val="4479"/>
                </a:lnSpc>
              </a:pPr>
            </a:p>
          </p:txBody>
        </p:sp>
      </p:grpSp>
      <p:sp>
        <p:nvSpPr>
          <p:cNvPr name="TextBox 13" id="13"/>
          <p:cNvSpPr txBox="true"/>
          <p:nvPr/>
        </p:nvSpPr>
        <p:spPr>
          <a:xfrm rot="0">
            <a:off x="8494106" y="2959074"/>
            <a:ext cx="6943738" cy="2861387"/>
          </a:xfrm>
          <a:prstGeom prst="rect">
            <a:avLst/>
          </a:prstGeom>
        </p:spPr>
        <p:txBody>
          <a:bodyPr anchor="t" rtlCol="false" tIns="0" lIns="0" bIns="0" rIns="0">
            <a:spAutoFit/>
          </a:bodyPr>
          <a:lstStyle/>
          <a:p>
            <a:pPr algn="l" marL="647723" indent="-323861" lvl="1">
              <a:lnSpc>
                <a:spcPts val="3720"/>
              </a:lnSpc>
              <a:buFont typeface="Arial"/>
              <a:buChar char="•"/>
            </a:pPr>
            <a:r>
              <a:rPr lang="en-US" sz="3000">
                <a:solidFill>
                  <a:srgbClr val="FFFFFF"/>
                </a:solidFill>
                <a:latin typeface="Calibri (MS)"/>
                <a:ea typeface="Calibri (MS)"/>
                <a:cs typeface="Calibri (MS)"/>
                <a:sym typeface="Calibri (MS)"/>
              </a:rPr>
              <a:t>In Sequential Decoding, First bit channel </a:t>
            </a:r>
          </a:p>
          <a:p>
            <a:pPr algn="l">
              <a:lnSpc>
                <a:spcPts val="3720"/>
              </a:lnSpc>
            </a:pPr>
            <a:r>
              <a:rPr lang="en-US" sz="3000">
                <a:solidFill>
                  <a:srgbClr val="FFFFFF"/>
                </a:solidFill>
                <a:latin typeface="Calibri (MS)"/>
                <a:ea typeface="Calibri (MS)"/>
                <a:cs typeface="Calibri (MS)"/>
                <a:sym typeface="Calibri (MS)"/>
              </a:rPr>
              <a:t>            </a:t>
            </a:r>
            <a:r>
              <a:rPr lang="en-US" sz="3000">
                <a:solidFill>
                  <a:srgbClr val="FFFFFF"/>
                </a:solidFill>
                <a:latin typeface="Calibri (MS)"/>
                <a:ea typeface="Calibri (MS)"/>
                <a:cs typeface="Calibri (MS)"/>
                <a:sym typeface="Calibri (MS)"/>
              </a:rPr>
              <a:t>If Y</a:t>
            </a:r>
            <a:r>
              <a:rPr lang="en-US" sz="3000">
                <a:solidFill>
                  <a:srgbClr val="FFFFFF"/>
                </a:solidFill>
                <a:latin typeface="Calibri (MS)"/>
                <a:ea typeface="Calibri (MS)"/>
                <a:cs typeface="Calibri (MS)"/>
                <a:sym typeface="Calibri (MS)"/>
              </a:rPr>
              <a:t>1</a:t>
            </a:r>
            <a:r>
              <a:rPr lang="en-US" sz="3000">
                <a:solidFill>
                  <a:srgbClr val="FFFFFF"/>
                </a:solidFill>
                <a:latin typeface="Calibri (MS)"/>
                <a:ea typeface="Calibri (MS)"/>
                <a:cs typeface="Calibri (MS)"/>
                <a:sym typeface="Calibri (MS)"/>
              </a:rPr>
              <a:t> is Erased  U</a:t>
            </a:r>
            <a:r>
              <a:rPr lang="en-US" sz="3000">
                <a:solidFill>
                  <a:srgbClr val="FFFFFF"/>
                </a:solidFill>
                <a:latin typeface="Calibri (MS)"/>
                <a:ea typeface="Calibri (MS)"/>
                <a:cs typeface="Calibri (MS)"/>
                <a:sym typeface="Calibri (MS)"/>
              </a:rPr>
              <a:t>1</a:t>
            </a:r>
            <a:r>
              <a:rPr lang="en-US" sz="3000">
                <a:solidFill>
                  <a:srgbClr val="FFFFFF"/>
                </a:solidFill>
                <a:latin typeface="Calibri (MS)"/>
                <a:ea typeface="Calibri (MS)"/>
                <a:cs typeface="Calibri (MS)"/>
                <a:sym typeface="Calibri (MS)"/>
              </a:rPr>
              <a:t> is Erased.</a:t>
            </a:r>
          </a:p>
          <a:p>
            <a:pPr algn="l">
              <a:lnSpc>
                <a:spcPts val="3720"/>
              </a:lnSpc>
            </a:pPr>
            <a:r>
              <a:rPr lang="en-US" sz="3000">
                <a:solidFill>
                  <a:srgbClr val="FFFFFF"/>
                </a:solidFill>
                <a:latin typeface="Calibri (MS)"/>
                <a:ea typeface="Calibri (MS)"/>
                <a:cs typeface="Calibri (MS)"/>
                <a:sym typeface="Calibri (MS)"/>
              </a:rPr>
              <a:t>            If Y</a:t>
            </a:r>
            <a:r>
              <a:rPr lang="en-US" sz="3000">
                <a:solidFill>
                  <a:srgbClr val="FFFFFF"/>
                </a:solidFill>
                <a:latin typeface="Calibri (MS)"/>
                <a:ea typeface="Calibri (MS)"/>
                <a:cs typeface="Calibri (MS)"/>
                <a:sym typeface="Calibri (MS)"/>
              </a:rPr>
              <a:t>2</a:t>
            </a:r>
            <a:r>
              <a:rPr lang="en-US" sz="3000">
                <a:solidFill>
                  <a:srgbClr val="FFFFFF"/>
                </a:solidFill>
                <a:latin typeface="Calibri (MS)"/>
                <a:ea typeface="Calibri (MS)"/>
                <a:cs typeface="Calibri (MS)"/>
                <a:sym typeface="Calibri (MS)"/>
              </a:rPr>
              <a:t> is Erased  U</a:t>
            </a:r>
            <a:r>
              <a:rPr lang="en-US" sz="3000">
                <a:solidFill>
                  <a:srgbClr val="FFFFFF"/>
                </a:solidFill>
                <a:latin typeface="Calibri (MS)"/>
                <a:ea typeface="Calibri (MS)"/>
                <a:cs typeface="Calibri (MS)"/>
                <a:sym typeface="Calibri (MS)"/>
              </a:rPr>
              <a:t>1</a:t>
            </a:r>
            <a:r>
              <a:rPr lang="en-US" sz="3000">
                <a:solidFill>
                  <a:srgbClr val="FFFFFF"/>
                </a:solidFill>
                <a:latin typeface="Calibri (MS)"/>
                <a:ea typeface="Calibri (MS)"/>
                <a:cs typeface="Calibri (MS)"/>
                <a:sym typeface="Calibri (MS)"/>
              </a:rPr>
              <a:t> is Erased. </a:t>
            </a:r>
          </a:p>
          <a:p>
            <a:pPr algn="l" marL="647723" indent="-323861" lvl="1">
              <a:lnSpc>
                <a:spcPts val="3720"/>
              </a:lnSpc>
              <a:buFont typeface="Arial"/>
              <a:buChar char="•"/>
            </a:pPr>
            <a:r>
              <a:rPr lang="en-US" sz="3000">
                <a:solidFill>
                  <a:srgbClr val="FFFFFF"/>
                </a:solidFill>
                <a:latin typeface="Calibri (MS)"/>
                <a:ea typeface="Calibri (MS)"/>
                <a:cs typeface="Calibri (MS)"/>
                <a:sym typeface="Calibri (MS)"/>
              </a:rPr>
              <a:t>It means as,</a:t>
            </a:r>
          </a:p>
          <a:p>
            <a:pPr algn="l">
              <a:lnSpc>
                <a:spcPts val="3720"/>
              </a:lnSpc>
              <a:spcBef>
                <a:spcPct val="0"/>
              </a:spcBef>
            </a:pPr>
            <a:r>
              <a:rPr lang="en-US" sz="3000">
                <a:solidFill>
                  <a:srgbClr val="FFFFFF"/>
                </a:solidFill>
                <a:latin typeface="Calibri (MS)"/>
                <a:ea typeface="Calibri (MS)"/>
                <a:cs typeface="Calibri (MS)"/>
                <a:sym typeface="Calibri (MS)"/>
              </a:rPr>
              <a:t>            U</a:t>
            </a:r>
            <a:r>
              <a:rPr lang="en-US" sz="3000">
                <a:solidFill>
                  <a:srgbClr val="FFFFFF"/>
                </a:solidFill>
                <a:latin typeface="Calibri (MS)"/>
                <a:ea typeface="Calibri (MS)"/>
                <a:cs typeface="Calibri (MS)"/>
                <a:sym typeface="Calibri (MS)"/>
              </a:rPr>
              <a:t>1</a:t>
            </a:r>
            <a:r>
              <a:rPr lang="en-US" sz="3000">
                <a:solidFill>
                  <a:srgbClr val="FFFFFF"/>
                </a:solidFill>
                <a:latin typeface="Calibri (MS)"/>
                <a:ea typeface="Calibri (MS)"/>
                <a:cs typeface="Calibri (MS)"/>
                <a:sym typeface="Calibri (MS)"/>
              </a:rPr>
              <a:t> is Erased If (E</a:t>
            </a:r>
            <a:r>
              <a:rPr lang="en-US" sz="3000">
                <a:solidFill>
                  <a:srgbClr val="FFFFFF"/>
                </a:solidFill>
                <a:latin typeface="Calibri (MS)"/>
                <a:ea typeface="Calibri (MS)"/>
                <a:cs typeface="Calibri (MS)"/>
                <a:sym typeface="Calibri (MS)"/>
              </a:rPr>
              <a:t>1</a:t>
            </a:r>
            <a:r>
              <a:rPr lang="en-US" sz="3000">
                <a:solidFill>
                  <a:srgbClr val="FFFFFF"/>
                </a:solidFill>
                <a:latin typeface="Calibri (MS)"/>
                <a:ea typeface="Calibri (MS)"/>
                <a:cs typeface="Calibri (MS)"/>
                <a:sym typeface="Calibri (MS)"/>
              </a:rPr>
              <a:t> or E</a:t>
            </a:r>
            <a:r>
              <a:rPr lang="en-US" sz="3000">
                <a:solidFill>
                  <a:srgbClr val="FFFFFF"/>
                </a:solidFill>
                <a:latin typeface="Calibri (MS)"/>
                <a:ea typeface="Calibri (MS)"/>
                <a:cs typeface="Calibri (MS)"/>
                <a:sym typeface="Calibri (MS)"/>
              </a:rPr>
              <a:t>2</a:t>
            </a:r>
            <a:r>
              <a:rPr lang="en-US" sz="3000">
                <a:solidFill>
                  <a:srgbClr val="FFFFFF"/>
                </a:solidFill>
                <a:latin typeface="Calibri (MS)"/>
                <a:ea typeface="Calibri (MS)"/>
                <a:cs typeface="Calibri (MS)"/>
                <a:sym typeface="Calibri (MS)"/>
              </a:rPr>
              <a:t>).</a:t>
            </a:r>
          </a:p>
          <a:p>
            <a:pPr algn="l" marL="647723" indent="-323861" lvl="1">
              <a:lnSpc>
                <a:spcPts val="3720"/>
              </a:lnSpc>
              <a:buFont typeface="Arial"/>
              <a:buChar char="•"/>
            </a:pPr>
            <a:r>
              <a:rPr lang="en-US" sz="3000">
                <a:solidFill>
                  <a:srgbClr val="FFFFFF"/>
                </a:solidFill>
                <a:latin typeface="Calibri (MS)"/>
                <a:ea typeface="Calibri (MS)"/>
                <a:cs typeface="Calibri (MS)"/>
                <a:sym typeface="Calibri (MS)"/>
              </a:rPr>
              <a:t>P(E</a:t>
            </a:r>
            <a:r>
              <a:rPr lang="en-US" sz="3000">
                <a:solidFill>
                  <a:srgbClr val="FFFFFF"/>
                </a:solidFill>
                <a:latin typeface="Calibri (MS)"/>
                <a:ea typeface="Calibri (MS)"/>
                <a:cs typeface="Calibri (MS)"/>
                <a:sym typeface="Calibri (MS)"/>
              </a:rPr>
              <a:t>1</a:t>
            </a:r>
            <a:r>
              <a:rPr lang="en-US" sz="3000">
                <a:solidFill>
                  <a:srgbClr val="FFFFFF"/>
                </a:solidFill>
                <a:latin typeface="Calibri (MS)"/>
                <a:ea typeface="Calibri (MS)"/>
                <a:cs typeface="Calibri (MS)"/>
                <a:sym typeface="Calibri (MS)"/>
              </a:rPr>
              <a:t> or E</a:t>
            </a:r>
            <a:r>
              <a:rPr lang="en-US" sz="3000">
                <a:solidFill>
                  <a:srgbClr val="FFFFFF"/>
                </a:solidFill>
                <a:latin typeface="Calibri (MS)"/>
                <a:ea typeface="Calibri (MS)"/>
                <a:cs typeface="Calibri (MS)"/>
                <a:sym typeface="Calibri (MS)"/>
              </a:rPr>
              <a:t>2</a:t>
            </a:r>
            <a:r>
              <a:rPr lang="en-US" sz="3000">
                <a:solidFill>
                  <a:srgbClr val="FFFFFF"/>
                </a:solidFill>
                <a:latin typeface="Calibri (MS)"/>
                <a:ea typeface="Calibri (MS)"/>
                <a:cs typeface="Calibri (MS)"/>
                <a:sym typeface="Calibri (MS)"/>
              </a:rPr>
              <a:t>) = 2∈ - ∈</a:t>
            </a:r>
            <a:r>
              <a:rPr lang="en-US" sz="3000">
                <a:solidFill>
                  <a:srgbClr val="FFFFFF"/>
                </a:solidFill>
                <a:latin typeface="Calibri (MS)"/>
                <a:ea typeface="Calibri (MS)"/>
                <a:cs typeface="Calibri (MS)"/>
                <a:sym typeface="Calibri (MS)"/>
              </a:rPr>
              <a:t>2</a:t>
            </a:r>
          </a:p>
        </p:txBody>
      </p:sp>
      <p:sp>
        <p:nvSpPr>
          <p:cNvPr name="TextBox 14" id="14"/>
          <p:cNvSpPr txBox="true"/>
          <p:nvPr/>
        </p:nvSpPr>
        <p:spPr>
          <a:xfrm rot="0">
            <a:off x="8494106" y="6425277"/>
            <a:ext cx="6943844" cy="2394584"/>
          </a:xfrm>
          <a:prstGeom prst="rect">
            <a:avLst/>
          </a:prstGeom>
        </p:spPr>
        <p:txBody>
          <a:bodyPr anchor="t" rtlCol="false" tIns="0" lIns="0" bIns="0" rIns="0">
            <a:spAutoFit/>
          </a:bodyPr>
          <a:lstStyle/>
          <a:p>
            <a:pPr algn="l" marL="647723" indent="-323861" lvl="1">
              <a:lnSpc>
                <a:spcPts val="3720"/>
              </a:lnSpc>
              <a:buFont typeface="Arial"/>
              <a:buChar char="•"/>
            </a:pPr>
            <a:r>
              <a:rPr lang="en-US" sz="3000">
                <a:solidFill>
                  <a:srgbClr val="FFFFFF"/>
                </a:solidFill>
                <a:latin typeface="Calibri (MS)"/>
                <a:ea typeface="Calibri (MS)"/>
                <a:cs typeface="Calibri (MS)"/>
                <a:sym typeface="Calibri (MS)"/>
              </a:rPr>
              <a:t>Second bit channel, </a:t>
            </a:r>
          </a:p>
          <a:p>
            <a:pPr algn="l">
              <a:lnSpc>
                <a:spcPts val="3720"/>
              </a:lnSpc>
            </a:pPr>
            <a:r>
              <a:rPr lang="en-US" sz="3000">
                <a:solidFill>
                  <a:srgbClr val="FFFFFF"/>
                </a:solidFill>
                <a:latin typeface="Calibri (MS)"/>
                <a:ea typeface="Calibri (MS)"/>
                <a:cs typeface="Calibri (MS)"/>
                <a:sym typeface="Calibri (MS)"/>
              </a:rPr>
              <a:t>               </a:t>
            </a:r>
            <a:r>
              <a:rPr lang="en-US" sz="3000">
                <a:solidFill>
                  <a:srgbClr val="FFFFFF"/>
                </a:solidFill>
                <a:latin typeface="Calibri (MS)"/>
                <a:ea typeface="Calibri (MS)"/>
                <a:cs typeface="Calibri (MS)"/>
                <a:sym typeface="Calibri (MS)"/>
              </a:rPr>
              <a:t>If Y</a:t>
            </a:r>
            <a:r>
              <a:rPr lang="en-US" sz="3000">
                <a:solidFill>
                  <a:srgbClr val="FFFFFF"/>
                </a:solidFill>
                <a:latin typeface="Calibri (MS)"/>
                <a:ea typeface="Calibri (MS)"/>
                <a:cs typeface="Calibri (MS)"/>
                <a:sym typeface="Calibri (MS)"/>
              </a:rPr>
              <a:t>1</a:t>
            </a:r>
            <a:r>
              <a:rPr lang="en-US" sz="3000">
                <a:solidFill>
                  <a:srgbClr val="FFFFFF"/>
                </a:solidFill>
                <a:latin typeface="Calibri (MS)"/>
                <a:ea typeface="Calibri (MS)"/>
                <a:cs typeface="Calibri (MS)"/>
                <a:sym typeface="Calibri (MS)"/>
              </a:rPr>
              <a:t> and Y</a:t>
            </a:r>
            <a:r>
              <a:rPr lang="en-US" sz="3000">
                <a:solidFill>
                  <a:srgbClr val="FFFFFF"/>
                </a:solidFill>
                <a:latin typeface="Calibri (MS)"/>
                <a:ea typeface="Calibri (MS)"/>
                <a:cs typeface="Calibri (MS)"/>
                <a:sym typeface="Calibri (MS)"/>
              </a:rPr>
              <a:t>2</a:t>
            </a:r>
            <a:r>
              <a:rPr lang="en-US" sz="3000">
                <a:solidFill>
                  <a:srgbClr val="FFFFFF"/>
                </a:solidFill>
                <a:latin typeface="Calibri (MS)"/>
                <a:ea typeface="Calibri (MS)"/>
                <a:cs typeface="Calibri (MS)"/>
                <a:sym typeface="Calibri (MS)"/>
              </a:rPr>
              <a:t> are Erased, U</a:t>
            </a:r>
            <a:r>
              <a:rPr lang="en-US" sz="3000">
                <a:solidFill>
                  <a:srgbClr val="FFFFFF"/>
                </a:solidFill>
                <a:latin typeface="Calibri (MS)"/>
                <a:ea typeface="Calibri (MS)"/>
                <a:cs typeface="Calibri (MS)"/>
                <a:sym typeface="Calibri (MS)"/>
              </a:rPr>
              <a:t>2</a:t>
            </a:r>
            <a:r>
              <a:rPr lang="en-US" sz="3000">
                <a:solidFill>
                  <a:srgbClr val="FFFFFF"/>
                </a:solidFill>
                <a:latin typeface="Calibri (MS)"/>
                <a:ea typeface="Calibri (MS)"/>
                <a:cs typeface="Calibri (MS)"/>
                <a:sym typeface="Calibri (MS)"/>
              </a:rPr>
              <a:t> is Erased.</a:t>
            </a:r>
          </a:p>
          <a:p>
            <a:pPr algn="l" marL="647723" indent="-323861" lvl="1">
              <a:lnSpc>
                <a:spcPts val="3720"/>
              </a:lnSpc>
              <a:buFont typeface="Arial"/>
              <a:buChar char="•"/>
            </a:pPr>
            <a:r>
              <a:rPr lang="en-US" sz="3000">
                <a:solidFill>
                  <a:srgbClr val="FFFFFF"/>
                </a:solidFill>
                <a:latin typeface="Calibri (MS)"/>
                <a:ea typeface="Calibri (MS)"/>
                <a:cs typeface="Calibri (MS)"/>
                <a:sym typeface="Calibri (MS)"/>
              </a:rPr>
              <a:t>It means as,</a:t>
            </a:r>
          </a:p>
          <a:p>
            <a:pPr algn="l">
              <a:lnSpc>
                <a:spcPts val="3720"/>
              </a:lnSpc>
              <a:spcBef>
                <a:spcPct val="0"/>
              </a:spcBef>
            </a:pPr>
            <a:r>
              <a:rPr lang="en-US" sz="3000">
                <a:solidFill>
                  <a:srgbClr val="FFFFFF"/>
                </a:solidFill>
                <a:latin typeface="Calibri (MS)"/>
                <a:ea typeface="Calibri (MS)"/>
                <a:cs typeface="Calibri (MS)"/>
                <a:sym typeface="Calibri (MS)"/>
              </a:rPr>
              <a:t>               </a:t>
            </a:r>
            <a:r>
              <a:rPr lang="en-US" sz="3000">
                <a:solidFill>
                  <a:srgbClr val="FFFFFF"/>
                </a:solidFill>
                <a:latin typeface="Calibri (MS)"/>
                <a:ea typeface="Calibri (MS)"/>
                <a:cs typeface="Calibri (MS)"/>
                <a:sym typeface="Calibri (MS)"/>
              </a:rPr>
              <a:t>U</a:t>
            </a:r>
            <a:r>
              <a:rPr lang="en-US" sz="3000">
                <a:solidFill>
                  <a:srgbClr val="FFFFFF"/>
                </a:solidFill>
                <a:latin typeface="Calibri (MS)"/>
                <a:ea typeface="Calibri (MS)"/>
                <a:cs typeface="Calibri (MS)"/>
                <a:sym typeface="Calibri (MS)"/>
              </a:rPr>
              <a:t>2</a:t>
            </a:r>
            <a:r>
              <a:rPr lang="en-US" sz="3000">
                <a:solidFill>
                  <a:srgbClr val="FFFFFF"/>
                </a:solidFill>
                <a:latin typeface="Calibri (MS)"/>
                <a:ea typeface="Calibri (MS)"/>
                <a:cs typeface="Calibri (MS)"/>
                <a:sym typeface="Calibri (MS)"/>
              </a:rPr>
              <a:t> is Erased If (E</a:t>
            </a:r>
            <a:r>
              <a:rPr lang="en-US" sz="3000">
                <a:solidFill>
                  <a:srgbClr val="FFFFFF"/>
                </a:solidFill>
                <a:latin typeface="Calibri (MS)"/>
                <a:ea typeface="Calibri (MS)"/>
                <a:cs typeface="Calibri (MS)"/>
                <a:sym typeface="Calibri (MS)"/>
              </a:rPr>
              <a:t>1</a:t>
            </a:r>
            <a:r>
              <a:rPr lang="en-US" sz="3000">
                <a:solidFill>
                  <a:srgbClr val="FFFFFF"/>
                </a:solidFill>
                <a:latin typeface="Calibri (MS)"/>
                <a:ea typeface="Calibri (MS)"/>
                <a:cs typeface="Calibri (MS)"/>
                <a:sym typeface="Calibri (MS)"/>
              </a:rPr>
              <a:t> and E</a:t>
            </a:r>
            <a:r>
              <a:rPr lang="en-US" sz="3000">
                <a:solidFill>
                  <a:srgbClr val="FFFFFF"/>
                </a:solidFill>
                <a:latin typeface="Calibri (MS)"/>
                <a:ea typeface="Calibri (MS)"/>
                <a:cs typeface="Calibri (MS)"/>
                <a:sym typeface="Calibri (MS)"/>
              </a:rPr>
              <a:t>2</a:t>
            </a:r>
            <a:r>
              <a:rPr lang="en-US" sz="3000">
                <a:solidFill>
                  <a:srgbClr val="FFFFFF"/>
                </a:solidFill>
                <a:latin typeface="Calibri (MS)"/>
                <a:ea typeface="Calibri (MS)"/>
                <a:cs typeface="Calibri (MS)"/>
                <a:sym typeface="Calibri (MS)"/>
              </a:rPr>
              <a:t>).</a:t>
            </a:r>
          </a:p>
          <a:p>
            <a:pPr algn="l" marL="647723" indent="-323861" lvl="1">
              <a:lnSpc>
                <a:spcPts val="3720"/>
              </a:lnSpc>
              <a:buFont typeface="Arial"/>
              <a:buChar char="•"/>
            </a:pPr>
            <a:r>
              <a:rPr lang="en-US" sz="3000">
                <a:solidFill>
                  <a:srgbClr val="FFFFFF"/>
                </a:solidFill>
                <a:latin typeface="Calibri (MS)"/>
                <a:ea typeface="Calibri (MS)"/>
                <a:cs typeface="Calibri (MS)"/>
                <a:sym typeface="Calibri (MS)"/>
              </a:rPr>
              <a:t>P(E</a:t>
            </a:r>
            <a:r>
              <a:rPr lang="en-US" sz="3000">
                <a:solidFill>
                  <a:srgbClr val="FFFFFF"/>
                </a:solidFill>
                <a:latin typeface="Calibri (MS)"/>
                <a:ea typeface="Calibri (MS)"/>
                <a:cs typeface="Calibri (MS)"/>
                <a:sym typeface="Calibri (MS)"/>
              </a:rPr>
              <a:t>1</a:t>
            </a:r>
            <a:r>
              <a:rPr lang="en-US" sz="3000">
                <a:solidFill>
                  <a:srgbClr val="FFFFFF"/>
                </a:solidFill>
                <a:latin typeface="Calibri (MS)"/>
                <a:ea typeface="Calibri (MS)"/>
                <a:cs typeface="Calibri (MS)"/>
                <a:sym typeface="Calibri (MS)"/>
              </a:rPr>
              <a:t> and E</a:t>
            </a:r>
            <a:r>
              <a:rPr lang="en-US" sz="3000">
                <a:solidFill>
                  <a:srgbClr val="FFFFFF"/>
                </a:solidFill>
                <a:latin typeface="Calibri (MS)"/>
                <a:ea typeface="Calibri (MS)"/>
                <a:cs typeface="Calibri (MS)"/>
                <a:sym typeface="Calibri (MS)"/>
              </a:rPr>
              <a:t>2</a:t>
            </a:r>
            <a:r>
              <a:rPr lang="en-US" sz="3000">
                <a:solidFill>
                  <a:srgbClr val="FFFFFF"/>
                </a:solidFill>
                <a:latin typeface="Calibri (MS)"/>
                <a:ea typeface="Calibri (MS)"/>
                <a:cs typeface="Calibri (MS)"/>
                <a:sym typeface="Calibri (MS)"/>
              </a:rPr>
              <a:t>) = ∈</a:t>
            </a:r>
            <a:r>
              <a:rPr lang="en-US" sz="3000">
                <a:solidFill>
                  <a:srgbClr val="FFFFFF"/>
                </a:solidFill>
                <a:latin typeface="Calibri (MS)"/>
                <a:ea typeface="Calibri (MS)"/>
                <a:cs typeface="Calibri (MS)"/>
                <a:sym typeface="Calibri (MS)"/>
              </a:rPr>
              <a:t>2</a:t>
            </a:r>
            <a:r>
              <a:rPr lang="en-US" sz="3000">
                <a:solidFill>
                  <a:srgbClr val="FFFFFF"/>
                </a:solidFill>
                <a:latin typeface="Calibri (MS)"/>
                <a:ea typeface="Calibri (MS)"/>
                <a:cs typeface="Calibri (MS)"/>
                <a:sym typeface="Calibri (MS)"/>
              </a:rPr>
              <a:t> </a:t>
            </a:r>
          </a:p>
        </p:txBody>
      </p:sp>
      <p:sp>
        <p:nvSpPr>
          <p:cNvPr name="Freeform 15" id="15"/>
          <p:cNvSpPr/>
          <p:nvPr/>
        </p:nvSpPr>
        <p:spPr>
          <a:xfrm flipH="false" flipV="false" rot="0">
            <a:off x="726172" y="2592336"/>
            <a:ext cx="6665904" cy="3766235"/>
          </a:xfrm>
          <a:custGeom>
            <a:avLst/>
            <a:gdLst/>
            <a:ahLst/>
            <a:cxnLst/>
            <a:rect r="r" b="b" t="t" l="l"/>
            <a:pathLst>
              <a:path h="3766235" w="6665904">
                <a:moveTo>
                  <a:pt x="0" y="0"/>
                </a:moveTo>
                <a:lnTo>
                  <a:pt x="6665903" y="0"/>
                </a:lnTo>
                <a:lnTo>
                  <a:pt x="6665903" y="3766236"/>
                </a:lnTo>
                <a:lnTo>
                  <a:pt x="0" y="3766236"/>
                </a:lnTo>
                <a:lnTo>
                  <a:pt x="0" y="0"/>
                </a:lnTo>
                <a:close/>
              </a:path>
            </a:pathLst>
          </a:custGeom>
          <a:blipFill>
            <a:blip r:embed="rId7"/>
            <a:stretch>
              <a:fillRect l="0" t="0" r="0" b="0"/>
            </a:stretch>
          </a:blipFill>
        </p:spPr>
      </p:sp>
      <p:sp>
        <p:nvSpPr>
          <p:cNvPr name="Freeform 16" id="16"/>
          <p:cNvSpPr/>
          <p:nvPr/>
        </p:nvSpPr>
        <p:spPr>
          <a:xfrm flipH="false" flipV="false" rot="0">
            <a:off x="726172" y="2592336"/>
            <a:ext cx="6665904" cy="3766235"/>
          </a:xfrm>
          <a:custGeom>
            <a:avLst/>
            <a:gdLst/>
            <a:ahLst/>
            <a:cxnLst/>
            <a:rect r="r" b="b" t="t" l="l"/>
            <a:pathLst>
              <a:path h="3766235" w="6665904">
                <a:moveTo>
                  <a:pt x="0" y="0"/>
                </a:moveTo>
                <a:lnTo>
                  <a:pt x="6665903" y="0"/>
                </a:lnTo>
                <a:lnTo>
                  <a:pt x="6665903" y="3766236"/>
                </a:lnTo>
                <a:lnTo>
                  <a:pt x="0" y="3766236"/>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DAGk-xal_Ig</dc:identifier>
  <dcterms:modified xsi:type="dcterms:W3CDTF">2011-08-01T06:04:30Z</dcterms:modified>
  <cp:revision>1</cp:revision>
  <dc:title>Polar Codes</dc:title>
</cp:coreProperties>
</file>